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7E6F9-2EC7-B841-95BC-510AE9825B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7" y="2250641"/>
            <a:ext cx="8679915" cy="1748729"/>
          </a:xfrm>
        </p:spPr>
        <p:txBody>
          <a:bodyPr>
            <a:noAutofit/>
          </a:bodyPr>
          <a:lstStyle/>
          <a:p>
            <a:r>
              <a:rPr lang="de-DE" sz="7200" b="1" i="1">
                <a:solidFill>
                  <a:srgbClr val="FFD965"/>
                </a:solidFill>
              </a:rPr>
              <a:t>Wer wird Alleswisser?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8357D41-4768-6E4E-8CAA-370F08540C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5400">
                <a:solidFill>
                  <a:srgbClr val="FFD965"/>
                </a:solidFill>
              </a:rPr>
              <a:t>Ein Deutschquiz</a:t>
            </a:r>
          </a:p>
        </p:txBody>
      </p:sp>
      <p:sp>
        <p:nvSpPr>
          <p:cNvPr id="6" name="Stern: 7 Zacken 5">
            <a:extLst>
              <a:ext uri="{FF2B5EF4-FFF2-40B4-BE49-F238E27FC236}">
                <a16:creationId xmlns:a16="http://schemas.microsoft.com/office/drawing/2014/main" id="{A676FBBD-6010-D840-88E3-D5CE0783A441}"/>
              </a:ext>
            </a:extLst>
          </p:cNvPr>
          <p:cNvSpPr/>
          <p:nvPr/>
        </p:nvSpPr>
        <p:spPr>
          <a:xfrm>
            <a:off x="10480265" y="16424"/>
            <a:ext cx="1711735" cy="1638365"/>
          </a:xfrm>
          <a:prstGeom prst="star7">
            <a:avLst>
              <a:gd name="adj" fmla="val 23582"/>
              <a:gd name="hf" fmla="val 102572"/>
              <a:gd name="vf" fmla="val 105210"/>
            </a:avLst>
          </a:prstGeom>
          <a:solidFill>
            <a:srgbClr val="FFD965"/>
          </a:solidFill>
          <a:ln>
            <a:solidFill>
              <a:srgbClr val="FFD9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36219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A6DE057-962B-D740-8AB1-F6EFD7B49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899" y="2421714"/>
            <a:ext cx="6959446" cy="1662475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4800"/>
              <a:t>Richtige Antwort:</a:t>
            </a:r>
            <a:br>
              <a:rPr lang="de-DE" sz="4800"/>
            </a:br>
            <a:br>
              <a:rPr lang="de-DE" sz="4800"/>
            </a:br>
            <a:r>
              <a:rPr lang="de-DE" sz="4800"/>
              <a:t>A: sondern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11437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A6B193B-9BBE-7B46-A117-8207E253E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9655" y="1514841"/>
            <a:ext cx="6450227" cy="3714834"/>
          </a:xfrm>
        </p:spPr>
        <p:txBody>
          <a:bodyPr vert="horz" lIns="228600" tIns="228600" rIns="228600" bIns="0" rtlCol="0" anchor="ctr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6000">
                <a:solidFill>
                  <a:schemeClr val="bg1"/>
                </a:solidFill>
              </a:rPr>
              <a:t>Was sind Attribute?</a:t>
            </a:r>
            <a:br>
              <a:rPr lang="de-DE" sz="6000">
                <a:solidFill>
                  <a:schemeClr val="bg1"/>
                </a:solidFill>
              </a:rPr>
            </a:b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A: Satzglieder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B: Wortarten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C: Beifügungen</a:t>
            </a:r>
            <a:endParaRPr lang="en-US" sz="6000">
              <a:solidFill>
                <a:schemeClr val="bg1"/>
              </a:solidFill>
            </a:endParaRPr>
          </a:p>
        </p:txBody>
      </p:sp>
      <p:sp>
        <p:nvSpPr>
          <p:cNvPr id="4" name="Wolke 3">
            <a:extLst>
              <a:ext uri="{FF2B5EF4-FFF2-40B4-BE49-F238E27FC236}">
                <a16:creationId xmlns:a16="http://schemas.microsoft.com/office/drawing/2014/main" id="{514E0497-A7A3-4547-B54E-336B97C018A5}"/>
              </a:ext>
            </a:extLst>
          </p:cNvPr>
          <p:cNvSpPr/>
          <p:nvPr/>
        </p:nvSpPr>
        <p:spPr>
          <a:xfrm>
            <a:off x="508526" y="2132503"/>
            <a:ext cx="2954338" cy="2697594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/>
              <a:t>5. Frage</a:t>
            </a:r>
          </a:p>
        </p:txBody>
      </p:sp>
      <p:sp>
        <p:nvSpPr>
          <p:cNvPr id="3" name="Stern: 16 Zacken 2">
            <a:extLst>
              <a:ext uri="{FF2B5EF4-FFF2-40B4-BE49-F238E27FC236}">
                <a16:creationId xmlns:a16="http://schemas.microsoft.com/office/drawing/2014/main" id="{8052B9BA-CE55-344A-84B4-5E8EC35375EC}"/>
              </a:ext>
            </a:extLst>
          </p:cNvPr>
          <p:cNvSpPr/>
          <p:nvPr/>
        </p:nvSpPr>
        <p:spPr>
          <a:xfrm>
            <a:off x="-88106" y="-12363"/>
            <a:ext cx="2195801" cy="1592424"/>
          </a:xfrm>
          <a:prstGeom prst="star16">
            <a:avLst>
              <a:gd name="adj" fmla="val 265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1 Punkt</a:t>
            </a:r>
          </a:p>
        </p:txBody>
      </p:sp>
    </p:spTree>
    <p:extLst>
      <p:ext uri="{BB962C8B-B14F-4D97-AF65-F5344CB8AC3E}">
        <p14:creationId xmlns:p14="http://schemas.microsoft.com/office/powerpoint/2010/main" val="69415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FEBBA7-EC3F-0543-910B-657E0BAFB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4800"/>
              <a:t>Richtige Antwort:</a:t>
            </a:r>
            <a:br>
              <a:rPr lang="de-DE" sz="4800"/>
            </a:br>
            <a:br>
              <a:rPr lang="de-DE" sz="4800"/>
            </a:br>
            <a:r>
              <a:rPr lang="de-DE" sz="4800"/>
              <a:t>C: Beifügungen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372579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2D98AF-1055-F741-8157-6EF3AD54C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3816" y="3252952"/>
            <a:ext cx="6304618" cy="2786441"/>
          </a:xfrm>
        </p:spPr>
        <p:txBody>
          <a:bodyPr vert="horz" lIns="228600" tIns="228600" rIns="228600" bIns="0" rtlCol="0" anchor="ctr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6000">
                <a:solidFill>
                  <a:schemeClr val="bg1"/>
                </a:solidFill>
              </a:rPr>
              <a:t>Wie viele Nomen gibt es in diesem Satz?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 i="1">
                <a:solidFill>
                  <a:schemeClr val="bg1"/>
                </a:solidFill>
              </a:rPr>
              <a:t>IM HERBST SIND DIE BÄUME BUNTER ALS IM WINTER.</a:t>
            </a:r>
            <a:br>
              <a:rPr lang="de-DE" sz="6000" i="1">
                <a:solidFill>
                  <a:schemeClr val="bg1"/>
                </a:solidFill>
              </a:rPr>
            </a:br>
            <a:br>
              <a:rPr lang="de-DE" sz="6000" i="1">
                <a:solidFill>
                  <a:schemeClr val="bg1"/>
                </a:solidFill>
              </a:rPr>
            </a:br>
            <a:r>
              <a:rPr lang="de-DE" sz="6000" i="1">
                <a:solidFill>
                  <a:schemeClr val="bg1"/>
                </a:solidFill>
              </a:rPr>
              <a:t>A: zwei</a:t>
            </a:r>
            <a:br>
              <a:rPr lang="de-DE" sz="6000" i="1">
                <a:solidFill>
                  <a:schemeClr val="bg1"/>
                </a:solidFill>
              </a:rPr>
            </a:br>
            <a:r>
              <a:rPr lang="de-DE" sz="6000" i="1">
                <a:solidFill>
                  <a:schemeClr val="bg1"/>
                </a:solidFill>
              </a:rPr>
              <a:t>B: drei </a:t>
            </a:r>
            <a:br>
              <a:rPr lang="de-DE" sz="6000" i="1">
                <a:solidFill>
                  <a:schemeClr val="bg1"/>
                </a:solidFill>
              </a:rPr>
            </a:br>
            <a:r>
              <a:rPr lang="de-DE" sz="6000" i="1">
                <a:solidFill>
                  <a:schemeClr val="bg1"/>
                </a:solidFill>
              </a:rPr>
              <a:t>C: vier</a:t>
            </a:r>
            <a:br>
              <a:rPr lang="de-DE" sz="6000" i="1">
                <a:solidFill>
                  <a:schemeClr val="bg1"/>
                </a:solidFill>
              </a:rPr>
            </a:br>
            <a:br>
              <a:rPr lang="de-DE" sz="6000" i="1">
                <a:solidFill>
                  <a:schemeClr val="bg1"/>
                </a:solidFill>
              </a:rPr>
            </a:br>
            <a:br>
              <a:rPr lang="de-DE" sz="6000">
                <a:solidFill>
                  <a:schemeClr val="bg1"/>
                </a:solidFill>
              </a:rPr>
            </a:br>
            <a:endParaRPr lang="en-US" sz="6000">
              <a:solidFill>
                <a:schemeClr val="bg1"/>
              </a:solidFill>
            </a:endParaRPr>
          </a:p>
        </p:txBody>
      </p:sp>
      <p:sp>
        <p:nvSpPr>
          <p:cNvPr id="4" name="Wolke 3">
            <a:extLst>
              <a:ext uri="{FF2B5EF4-FFF2-40B4-BE49-F238E27FC236}">
                <a16:creationId xmlns:a16="http://schemas.microsoft.com/office/drawing/2014/main" id="{4F6053ED-6D6E-7E4F-B1E8-9CBFBED7EA0B}"/>
              </a:ext>
            </a:extLst>
          </p:cNvPr>
          <p:cNvSpPr/>
          <p:nvPr/>
        </p:nvSpPr>
        <p:spPr>
          <a:xfrm>
            <a:off x="458262" y="2132503"/>
            <a:ext cx="2791876" cy="2611372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/>
              <a:t>6. Frage</a:t>
            </a:r>
          </a:p>
        </p:txBody>
      </p:sp>
      <p:sp>
        <p:nvSpPr>
          <p:cNvPr id="3" name="Stern: 16 Zacken 2">
            <a:extLst>
              <a:ext uri="{FF2B5EF4-FFF2-40B4-BE49-F238E27FC236}">
                <a16:creationId xmlns:a16="http://schemas.microsoft.com/office/drawing/2014/main" id="{FF61A87E-2FB9-4B4A-AC93-FB887523389F}"/>
              </a:ext>
            </a:extLst>
          </p:cNvPr>
          <p:cNvSpPr/>
          <p:nvPr/>
        </p:nvSpPr>
        <p:spPr>
          <a:xfrm>
            <a:off x="48296" y="16747"/>
            <a:ext cx="2112841" cy="1620191"/>
          </a:xfrm>
          <a:prstGeom prst="star16">
            <a:avLst>
              <a:gd name="adj" fmla="val 272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1 Punkt</a:t>
            </a:r>
          </a:p>
        </p:txBody>
      </p:sp>
    </p:spTree>
    <p:extLst>
      <p:ext uri="{BB962C8B-B14F-4D97-AF65-F5344CB8AC3E}">
        <p14:creationId xmlns:p14="http://schemas.microsoft.com/office/powerpoint/2010/main" val="3462730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39CF6A0-8A0F-0A49-8A23-5A0B07895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7891" y="2448387"/>
            <a:ext cx="6959446" cy="1662475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4800"/>
              <a:t>Richtige Antwort:</a:t>
            </a:r>
            <a:br>
              <a:rPr lang="de-DE" sz="4800"/>
            </a:br>
            <a:br>
              <a:rPr lang="de-DE" sz="4800"/>
            </a:br>
            <a:r>
              <a:rPr lang="de-DE" sz="4800"/>
              <a:t>B: drei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170275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A4AA6E4-EA73-EC45-9D23-3C9FF0223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6184" y="1771135"/>
            <a:ext cx="6450227" cy="3714834"/>
          </a:xfrm>
        </p:spPr>
        <p:txBody>
          <a:bodyPr vert="horz" lIns="228600" tIns="228600" rIns="228600" bIns="0" rtlCol="0" anchor="ctr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6000">
                <a:solidFill>
                  <a:schemeClr val="bg1"/>
                </a:solidFill>
              </a:rPr>
              <a:t>Was ist ein</a:t>
            </a:r>
            <a:r>
              <a:rPr lang="en-GB" sz="6000">
                <a:solidFill>
                  <a:schemeClr val="bg1"/>
                </a:solidFill>
              </a:rPr>
              <a:t> Fragewort für ein </a:t>
            </a:r>
            <a:r>
              <a:rPr lang="de-DE" sz="6000">
                <a:solidFill>
                  <a:schemeClr val="bg1"/>
                </a:solidFill>
              </a:rPr>
              <a:t>Präpositionalobjekt?</a:t>
            </a:r>
            <a:br>
              <a:rPr lang="de-DE" sz="6000">
                <a:solidFill>
                  <a:schemeClr val="bg1"/>
                </a:solidFill>
              </a:rPr>
            </a:b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A: Wem?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B: Wann?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C: Woran?</a:t>
            </a:r>
            <a:endParaRPr lang="en-US" sz="6000">
              <a:solidFill>
                <a:schemeClr val="bg1"/>
              </a:solidFill>
            </a:endParaRPr>
          </a:p>
        </p:txBody>
      </p:sp>
      <p:sp>
        <p:nvSpPr>
          <p:cNvPr id="4" name="Wolke 3">
            <a:extLst>
              <a:ext uri="{FF2B5EF4-FFF2-40B4-BE49-F238E27FC236}">
                <a16:creationId xmlns:a16="http://schemas.microsoft.com/office/drawing/2014/main" id="{5E84E2A8-D469-9E45-8D2F-C24375179DDA}"/>
              </a:ext>
            </a:extLst>
          </p:cNvPr>
          <p:cNvSpPr/>
          <p:nvPr/>
        </p:nvSpPr>
        <p:spPr>
          <a:xfrm>
            <a:off x="508526" y="1912437"/>
            <a:ext cx="2877483" cy="2908442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/>
              <a:t>7. Frage</a:t>
            </a:r>
          </a:p>
        </p:txBody>
      </p:sp>
      <p:sp>
        <p:nvSpPr>
          <p:cNvPr id="5" name="Stern: 16 Zacken 4">
            <a:extLst>
              <a:ext uri="{FF2B5EF4-FFF2-40B4-BE49-F238E27FC236}">
                <a16:creationId xmlns:a16="http://schemas.microsoft.com/office/drawing/2014/main" id="{32810E6F-EA09-5F49-90CA-4A8EF4353087}"/>
              </a:ext>
            </a:extLst>
          </p:cNvPr>
          <p:cNvSpPr/>
          <p:nvPr/>
        </p:nvSpPr>
        <p:spPr>
          <a:xfrm>
            <a:off x="95764" y="-59377"/>
            <a:ext cx="2192362" cy="1828800"/>
          </a:xfrm>
          <a:prstGeom prst="star16">
            <a:avLst>
              <a:gd name="adj" fmla="val 279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1 Punkt</a:t>
            </a:r>
          </a:p>
        </p:txBody>
      </p:sp>
    </p:spTree>
    <p:extLst>
      <p:ext uri="{BB962C8B-B14F-4D97-AF65-F5344CB8AC3E}">
        <p14:creationId xmlns:p14="http://schemas.microsoft.com/office/powerpoint/2010/main" val="59136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58DE7E-0888-B141-BE6E-4DB9AAEFD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4800"/>
              <a:t>Richtige Antwort:</a:t>
            </a:r>
            <a:br>
              <a:rPr lang="de-DE" sz="4800"/>
            </a:br>
            <a:br>
              <a:rPr lang="de-DE" sz="4800"/>
            </a:br>
            <a:r>
              <a:rPr lang="de-DE" sz="4800"/>
              <a:t>C: Wor</a:t>
            </a:r>
            <a:r>
              <a:rPr lang="de-DE" sz="4800" u="sng"/>
              <a:t>an</a:t>
            </a:r>
            <a:r>
              <a:rPr lang="de-DE" sz="4800"/>
              <a:t>?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229513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99C8A7F-CA79-9745-91A4-219D2E504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6683" y="1474288"/>
            <a:ext cx="6450227" cy="3714834"/>
          </a:xfrm>
        </p:spPr>
        <p:txBody>
          <a:bodyPr vert="horz" lIns="228600" tIns="228600" rIns="228600" bIns="0" rtlCol="0" anchor="ctr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6000">
                <a:solidFill>
                  <a:schemeClr val="bg1"/>
                </a:solidFill>
              </a:rPr>
              <a:t>Was ist das für ein Satzglied?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 i="1">
                <a:solidFill>
                  <a:schemeClr val="bg1"/>
                </a:solidFill>
              </a:rPr>
              <a:t>Der Zauberer zauberte </a:t>
            </a:r>
            <a:r>
              <a:rPr lang="de-DE" sz="6000" i="1" u="sng">
                <a:solidFill>
                  <a:schemeClr val="bg1"/>
                </a:solidFill>
              </a:rPr>
              <a:t>magisch</a:t>
            </a:r>
            <a:r>
              <a:rPr lang="de-DE" sz="6000" i="1">
                <a:solidFill>
                  <a:schemeClr val="bg1"/>
                </a:solidFill>
              </a:rPr>
              <a:t>.</a:t>
            </a:r>
            <a:br>
              <a:rPr lang="de-DE" sz="6000" i="1">
                <a:solidFill>
                  <a:schemeClr val="bg1"/>
                </a:solidFill>
              </a:rPr>
            </a:br>
            <a:br>
              <a:rPr lang="de-DE" sz="6000" i="1">
                <a:solidFill>
                  <a:schemeClr val="bg1"/>
                </a:solidFill>
              </a:rPr>
            </a:br>
            <a:r>
              <a:rPr lang="de-DE" sz="6000" i="1">
                <a:solidFill>
                  <a:schemeClr val="bg1"/>
                </a:solidFill>
              </a:rPr>
              <a:t>A: </a:t>
            </a:r>
            <a:r>
              <a:rPr lang="de-DE" sz="6000">
                <a:solidFill>
                  <a:schemeClr val="bg1"/>
                </a:solidFill>
              </a:rPr>
              <a:t>ein Akkusativobjekt</a:t>
            </a:r>
            <a:br>
              <a:rPr lang="de-DE" sz="6000" i="1">
                <a:solidFill>
                  <a:schemeClr val="bg1"/>
                </a:solidFill>
              </a:rPr>
            </a:br>
            <a:r>
              <a:rPr lang="de-DE" sz="6000" i="1">
                <a:solidFill>
                  <a:schemeClr val="bg1"/>
                </a:solidFill>
              </a:rPr>
              <a:t>B: </a:t>
            </a:r>
            <a:r>
              <a:rPr lang="de-DE" sz="6000">
                <a:solidFill>
                  <a:schemeClr val="bg1"/>
                </a:solidFill>
              </a:rPr>
              <a:t>eine adverbia</a:t>
            </a:r>
            <a:r>
              <a:rPr lang="en-GB" sz="6000">
                <a:solidFill>
                  <a:schemeClr val="bg1"/>
                </a:solidFill>
              </a:rPr>
              <a:t>l</a:t>
            </a:r>
            <a:r>
              <a:rPr lang="de-DE" sz="6000">
                <a:solidFill>
                  <a:schemeClr val="bg1"/>
                </a:solidFill>
              </a:rPr>
              <a:t>e Bestimmung der Art und Weise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C: ein Genitivobjekt</a:t>
            </a:r>
            <a:r>
              <a:rPr lang="de-DE" sz="6000" i="1">
                <a:solidFill>
                  <a:schemeClr val="bg1"/>
                </a:solidFill>
              </a:rPr>
              <a:t> </a:t>
            </a:r>
            <a:endParaRPr lang="en-US" sz="6000">
              <a:solidFill>
                <a:schemeClr val="bg1"/>
              </a:solidFill>
            </a:endParaRPr>
          </a:p>
        </p:txBody>
      </p:sp>
      <p:sp>
        <p:nvSpPr>
          <p:cNvPr id="4" name="Stern: 16 Zacken 3">
            <a:extLst>
              <a:ext uri="{FF2B5EF4-FFF2-40B4-BE49-F238E27FC236}">
                <a16:creationId xmlns:a16="http://schemas.microsoft.com/office/drawing/2014/main" id="{ABED1E46-4AAF-0C48-97DB-4ED7C834C81E}"/>
              </a:ext>
            </a:extLst>
          </p:cNvPr>
          <p:cNvSpPr/>
          <p:nvPr/>
        </p:nvSpPr>
        <p:spPr>
          <a:xfrm>
            <a:off x="-72156" y="-136384"/>
            <a:ext cx="2313844" cy="1828800"/>
          </a:xfrm>
          <a:prstGeom prst="star16">
            <a:avLst>
              <a:gd name="adj" fmla="val 299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1. Punkt</a:t>
            </a:r>
          </a:p>
        </p:txBody>
      </p:sp>
      <p:sp>
        <p:nvSpPr>
          <p:cNvPr id="5" name="Wolke 4">
            <a:extLst>
              <a:ext uri="{FF2B5EF4-FFF2-40B4-BE49-F238E27FC236}">
                <a16:creationId xmlns:a16="http://schemas.microsoft.com/office/drawing/2014/main" id="{C523E314-F712-F946-AF94-03EB5C0CAEE2}"/>
              </a:ext>
            </a:extLst>
          </p:cNvPr>
          <p:cNvSpPr/>
          <p:nvPr/>
        </p:nvSpPr>
        <p:spPr>
          <a:xfrm>
            <a:off x="486378" y="2132502"/>
            <a:ext cx="2899632" cy="2699861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/>
              <a:t>8. Frage</a:t>
            </a:r>
          </a:p>
        </p:txBody>
      </p:sp>
    </p:spTree>
    <p:extLst>
      <p:ext uri="{BB962C8B-B14F-4D97-AF65-F5344CB8AC3E}">
        <p14:creationId xmlns:p14="http://schemas.microsoft.com/office/powerpoint/2010/main" val="3717281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000AA5F-6948-D14A-A16D-1FEABFB06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4800"/>
              <a:t>Richtige Antwort:</a:t>
            </a:r>
            <a:br>
              <a:rPr lang="de-DE" sz="4800"/>
            </a:br>
            <a:br>
              <a:rPr lang="de-DE" sz="4800"/>
            </a:br>
            <a:r>
              <a:rPr lang="de-DE" sz="4800"/>
              <a:t>B: eine adverbiale Bestimmung der Art und Weise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233979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83C4D79-CD04-BF4A-886A-46A5B5B7A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6184" y="1771135"/>
            <a:ext cx="6450227" cy="3714834"/>
          </a:xfrm>
        </p:spPr>
        <p:txBody>
          <a:bodyPr vert="horz" lIns="228600" tIns="228600" rIns="228600" bIns="0" rtlCol="0" anchor="ctr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6000">
                <a:solidFill>
                  <a:schemeClr val="bg1"/>
                </a:solidFill>
              </a:rPr>
              <a:t>Was ist „unbedingt“ für ein</a:t>
            </a:r>
            <a:r>
              <a:rPr lang="en-GB" sz="6000">
                <a:solidFill>
                  <a:schemeClr val="bg1"/>
                </a:solidFill>
              </a:rPr>
              <a:t>e</a:t>
            </a:r>
            <a:r>
              <a:rPr lang="de-DE" sz="6000">
                <a:solidFill>
                  <a:schemeClr val="bg1"/>
                </a:solidFill>
              </a:rPr>
              <a:t> </a:t>
            </a:r>
            <a:r>
              <a:rPr lang="en-GB" sz="6000">
                <a:solidFill>
                  <a:schemeClr val="bg1"/>
                </a:solidFill>
              </a:rPr>
              <a:t>Wortart?</a:t>
            </a:r>
            <a:br>
              <a:rPr lang="de-DE" sz="6000">
                <a:solidFill>
                  <a:schemeClr val="bg1"/>
                </a:solidFill>
              </a:rPr>
            </a:b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A: ein Adverb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B: ein Verb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C: ein Adjektiv</a:t>
            </a:r>
            <a:endParaRPr lang="en-US" sz="6000">
              <a:solidFill>
                <a:schemeClr val="bg1"/>
              </a:solidFill>
            </a:endParaRPr>
          </a:p>
        </p:txBody>
      </p:sp>
      <p:sp>
        <p:nvSpPr>
          <p:cNvPr id="4" name="Wolke 3">
            <a:extLst>
              <a:ext uri="{FF2B5EF4-FFF2-40B4-BE49-F238E27FC236}">
                <a16:creationId xmlns:a16="http://schemas.microsoft.com/office/drawing/2014/main" id="{33DEDA84-5B40-5640-B0C7-56B9BF4F04C5}"/>
              </a:ext>
            </a:extLst>
          </p:cNvPr>
          <p:cNvSpPr/>
          <p:nvPr/>
        </p:nvSpPr>
        <p:spPr>
          <a:xfrm>
            <a:off x="485996" y="2233055"/>
            <a:ext cx="2764142" cy="2510820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/>
              <a:t>9. Frage</a:t>
            </a:r>
          </a:p>
        </p:txBody>
      </p:sp>
      <p:sp>
        <p:nvSpPr>
          <p:cNvPr id="5" name="Stern: 16 Zacken 4">
            <a:extLst>
              <a:ext uri="{FF2B5EF4-FFF2-40B4-BE49-F238E27FC236}">
                <a16:creationId xmlns:a16="http://schemas.microsoft.com/office/drawing/2014/main" id="{D98BFF45-C833-8F4D-ABAB-00116634FAEC}"/>
              </a:ext>
            </a:extLst>
          </p:cNvPr>
          <p:cNvSpPr/>
          <p:nvPr/>
        </p:nvSpPr>
        <p:spPr>
          <a:xfrm>
            <a:off x="91677" y="112750"/>
            <a:ext cx="2033415" cy="1495537"/>
          </a:xfrm>
          <a:prstGeom prst="star16">
            <a:avLst>
              <a:gd name="adj" fmla="val 294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1 Punkt</a:t>
            </a:r>
          </a:p>
        </p:txBody>
      </p:sp>
    </p:spTree>
    <p:extLst>
      <p:ext uri="{BB962C8B-B14F-4D97-AF65-F5344CB8AC3E}">
        <p14:creationId xmlns:p14="http://schemas.microsoft.com/office/powerpoint/2010/main" val="172775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2FEBEE-A0F9-5E45-BBF7-55614CA42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dirty="0"/>
              <a:t>Der </a:t>
            </a:r>
            <a:r>
              <a:rPr lang="en-US" sz="4800" dirty="0" err="1"/>
              <a:t>Gewinner</a:t>
            </a:r>
            <a:r>
              <a:rPr lang="en-US" sz="4800" dirty="0"/>
              <a:t> </a:t>
            </a:r>
            <a:r>
              <a:rPr lang="en-US" sz="4800" dirty="0" err="1"/>
              <a:t>bekommt</a:t>
            </a:r>
            <a:r>
              <a:rPr lang="en-US" sz="4800" dirty="0"/>
              <a:t> </a:t>
            </a:r>
            <a:r>
              <a:rPr lang="en-US" sz="4800" dirty="0" err="1"/>
              <a:t>Applaus</a:t>
            </a:r>
            <a:r>
              <a:rPr lang="en-US" sz="4800" dirty="0"/>
              <a:t>!👏🏻</a:t>
            </a:r>
          </a:p>
        </p:txBody>
      </p:sp>
    </p:spTree>
    <p:extLst>
      <p:ext uri="{BB962C8B-B14F-4D97-AF65-F5344CB8AC3E}">
        <p14:creationId xmlns:p14="http://schemas.microsoft.com/office/powerpoint/2010/main" val="428069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BEFF2FD-D7FD-1F4A-8372-989157B05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4800"/>
              <a:t>Richtige Antwort:</a:t>
            </a:r>
            <a:br>
              <a:rPr lang="de-DE" sz="4800"/>
            </a:br>
            <a:br>
              <a:rPr lang="de-DE" sz="4800"/>
            </a:br>
            <a:r>
              <a:rPr lang="de-DE" sz="4800"/>
              <a:t>A: ein Adverb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334848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540E60B-5597-A548-8CCE-AEE78E15A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6184" y="1771135"/>
            <a:ext cx="6450227" cy="3714834"/>
          </a:xfrm>
        </p:spPr>
        <p:txBody>
          <a:bodyPr vert="horz" lIns="228600" tIns="228600" rIns="228600" bIns="0" rtlCol="0" anchor="ctr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6000">
                <a:solidFill>
                  <a:schemeClr val="bg1"/>
                </a:solidFill>
              </a:rPr>
              <a:t>Was ist ein Satzgefüge?</a:t>
            </a:r>
            <a:br>
              <a:rPr lang="de-DE" sz="6000">
                <a:solidFill>
                  <a:schemeClr val="bg1"/>
                </a:solidFill>
              </a:rPr>
            </a:b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A: ein Satz aus mind. 2 Hauptsätzen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B: ein Satz aus mind. einem Haupt- und Nebensatz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C: ein Rechts- und Linkssatz</a:t>
            </a:r>
            <a:endParaRPr lang="en-US" sz="6000">
              <a:solidFill>
                <a:schemeClr val="bg1"/>
              </a:solidFill>
            </a:endParaRPr>
          </a:p>
        </p:txBody>
      </p:sp>
      <p:sp>
        <p:nvSpPr>
          <p:cNvPr id="4" name="Stern: 16 Zacken 3">
            <a:extLst>
              <a:ext uri="{FF2B5EF4-FFF2-40B4-BE49-F238E27FC236}">
                <a16:creationId xmlns:a16="http://schemas.microsoft.com/office/drawing/2014/main" id="{0C426EB5-CB6F-B940-8D63-12CE4E176575}"/>
              </a:ext>
            </a:extLst>
          </p:cNvPr>
          <p:cNvSpPr/>
          <p:nvPr/>
        </p:nvSpPr>
        <p:spPr>
          <a:xfrm>
            <a:off x="168969" y="118112"/>
            <a:ext cx="2108521" cy="1434445"/>
          </a:xfrm>
          <a:prstGeom prst="star16">
            <a:avLst>
              <a:gd name="adj" fmla="val 285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1 Punkt</a:t>
            </a:r>
          </a:p>
        </p:txBody>
      </p:sp>
      <p:sp>
        <p:nvSpPr>
          <p:cNvPr id="5" name="Wolke 4">
            <a:extLst>
              <a:ext uri="{FF2B5EF4-FFF2-40B4-BE49-F238E27FC236}">
                <a16:creationId xmlns:a16="http://schemas.microsoft.com/office/drawing/2014/main" id="{A28B1B11-EDBE-2A4F-BA5C-E23D5DD11F42}"/>
              </a:ext>
            </a:extLst>
          </p:cNvPr>
          <p:cNvSpPr/>
          <p:nvPr/>
        </p:nvSpPr>
        <p:spPr>
          <a:xfrm>
            <a:off x="508527" y="1929065"/>
            <a:ext cx="2877482" cy="2910249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/>
              <a:t>10. Frage</a:t>
            </a:r>
          </a:p>
        </p:txBody>
      </p:sp>
    </p:spTree>
    <p:extLst>
      <p:ext uri="{BB962C8B-B14F-4D97-AF65-F5344CB8AC3E}">
        <p14:creationId xmlns:p14="http://schemas.microsoft.com/office/powerpoint/2010/main" val="215235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02EF2A7-4D29-AC4E-80FF-13CF3C496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4800"/>
              <a:t>Richtige Antwort:</a:t>
            </a:r>
            <a:br>
              <a:rPr lang="de-DE" sz="4800"/>
            </a:br>
            <a:br>
              <a:rPr lang="de-DE" sz="4800"/>
            </a:br>
            <a:r>
              <a:rPr lang="de-DE" sz="4800"/>
              <a:t>B: ein Satz aus mind. einem Haupt- und Nebensatz 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294423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E46D84D-49E3-7842-B7C3-BC262CAC6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4202" y="-347685"/>
            <a:ext cx="6450227" cy="3714834"/>
          </a:xfrm>
        </p:spPr>
        <p:txBody>
          <a:bodyPr vert="horz" lIns="228600" tIns="228600" rIns="228600" bIns="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de-DE" sz="6000">
                <a:solidFill>
                  <a:schemeClr val="bg1"/>
                </a:solidFill>
              </a:rPr>
              <a:t>Ordne richtig zu:</a:t>
            </a:r>
            <a:br>
              <a:rPr lang="de-DE" sz="6000">
                <a:solidFill>
                  <a:schemeClr val="bg1"/>
                </a:solidFill>
              </a:rPr>
            </a:br>
            <a:endParaRPr lang="en-US" sz="6000">
              <a:solidFill>
                <a:schemeClr val="bg1"/>
              </a:solidFill>
            </a:endParaRPr>
          </a:p>
        </p:txBody>
      </p:sp>
      <p:sp>
        <p:nvSpPr>
          <p:cNvPr id="4" name="Wolke 3">
            <a:extLst>
              <a:ext uri="{FF2B5EF4-FFF2-40B4-BE49-F238E27FC236}">
                <a16:creationId xmlns:a16="http://schemas.microsoft.com/office/drawing/2014/main" id="{FF77200B-0D23-9640-B14E-2AB8E5C6F294}"/>
              </a:ext>
            </a:extLst>
          </p:cNvPr>
          <p:cNvSpPr/>
          <p:nvPr/>
        </p:nvSpPr>
        <p:spPr>
          <a:xfrm>
            <a:off x="508526" y="2233055"/>
            <a:ext cx="2741612" cy="2652348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/>
              <a:t>Eine Zusatz-</a:t>
            </a:r>
          </a:p>
          <a:p>
            <a:pPr algn="ctr"/>
            <a:r>
              <a:rPr lang="de-DE" sz="3200"/>
              <a:t>aufgabe</a:t>
            </a:r>
          </a:p>
        </p:txBody>
      </p:sp>
      <p:sp>
        <p:nvSpPr>
          <p:cNvPr id="5" name="Minuszeichen 4">
            <a:extLst>
              <a:ext uri="{FF2B5EF4-FFF2-40B4-BE49-F238E27FC236}">
                <a16:creationId xmlns:a16="http://schemas.microsoft.com/office/drawing/2014/main" id="{1742CAD8-BD2F-6145-A2A7-73D79F035E19}"/>
              </a:ext>
            </a:extLst>
          </p:cNvPr>
          <p:cNvSpPr/>
          <p:nvPr/>
        </p:nvSpPr>
        <p:spPr>
          <a:xfrm>
            <a:off x="4153151" y="769163"/>
            <a:ext cx="4039150" cy="2883091"/>
          </a:xfrm>
          <a:prstGeom prst="mathMinus">
            <a:avLst>
              <a:gd name="adj1" fmla="val 222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Adverbiale Bestimmung des Ortes </a:t>
            </a:r>
          </a:p>
        </p:txBody>
      </p:sp>
      <p:sp>
        <p:nvSpPr>
          <p:cNvPr id="6" name="Minuszeichen 5">
            <a:extLst>
              <a:ext uri="{FF2B5EF4-FFF2-40B4-BE49-F238E27FC236}">
                <a16:creationId xmlns:a16="http://schemas.microsoft.com/office/drawing/2014/main" id="{67AB417A-B53B-D348-B868-FCD06C90F4AE}"/>
              </a:ext>
            </a:extLst>
          </p:cNvPr>
          <p:cNvSpPr/>
          <p:nvPr/>
        </p:nvSpPr>
        <p:spPr>
          <a:xfrm>
            <a:off x="8959810" y="4448141"/>
            <a:ext cx="3003060" cy="1828800"/>
          </a:xfrm>
          <a:prstGeom prst="mathMinus">
            <a:avLst>
              <a:gd name="adj1" fmla="val 285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Lokales Adverbial</a:t>
            </a:r>
          </a:p>
        </p:txBody>
      </p:sp>
      <p:sp>
        <p:nvSpPr>
          <p:cNvPr id="7" name="Minuszeichen 6">
            <a:extLst>
              <a:ext uri="{FF2B5EF4-FFF2-40B4-BE49-F238E27FC236}">
                <a16:creationId xmlns:a16="http://schemas.microsoft.com/office/drawing/2014/main" id="{00D7B271-2804-5B40-A1F5-B0A3C138A5E5}"/>
              </a:ext>
            </a:extLst>
          </p:cNvPr>
          <p:cNvSpPr/>
          <p:nvPr/>
        </p:nvSpPr>
        <p:spPr>
          <a:xfrm>
            <a:off x="4075696" y="2636637"/>
            <a:ext cx="3965996" cy="1845183"/>
          </a:xfrm>
          <a:prstGeom prst="mathMinus">
            <a:avLst>
              <a:gd name="adj1" fmla="val 325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Adverbiale Bestimmung der Zeit</a:t>
            </a:r>
          </a:p>
        </p:txBody>
      </p:sp>
      <p:sp>
        <p:nvSpPr>
          <p:cNvPr id="28" name="Minuszeichen 27">
            <a:extLst>
              <a:ext uri="{FF2B5EF4-FFF2-40B4-BE49-F238E27FC236}">
                <a16:creationId xmlns:a16="http://schemas.microsoft.com/office/drawing/2014/main" id="{E3ACE13B-03D9-FE41-B839-2F2B0C18CE9E}"/>
              </a:ext>
            </a:extLst>
          </p:cNvPr>
          <p:cNvSpPr/>
          <p:nvPr/>
        </p:nvSpPr>
        <p:spPr>
          <a:xfrm>
            <a:off x="8778046" y="2190513"/>
            <a:ext cx="3129278" cy="2269885"/>
          </a:xfrm>
          <a:prstGeom prst="mathMinus">
            <a:avLst>
              <a:gd name="adj1" fmla="val 257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Temporales Adverbial</a:t>
            </a:r>
          </a:p>
        </p:txBody>
      </p:sp>
      <p:sp>
        <p:nvSpPr>
          <p:cNvPr id="33" name="Minuszeichen 32">
            <a:extLst>
              <a:ext uri="{FF2B5EF4-FFF2-40B4-BE49-F238E27FC236}">
                <a16:creationId xmlns:a16="http://schemas.microsoft.com/office/drawing/2014/main" id="{685E8A16-80A9-6040-9150-54DC84EE296A}"/>
              </a:ext>
            </a:extLst>
          </p:cNvPr>
          <p:cNvSpPr/>
          <p:nvPr/>
        </p:nvSpPr>
        <p:spPr>
          <a:xfrm>
            <a:off x="3975133" y="3959590"/>
            <a:ext cx="3965996" cy="1705236"/>
          </a:xfrm>
          <a:prstGeom prst="mathMinus">
            <a:avLst>
              <a:gd name="adj1" fmla="val 429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Adverbiale Bestimmung der Art und Weise</a:t>
            </a:r>
          </a:p>
        </p:txBody>
      </p:sp>
      <p:sp>
        <p:nvSpPr>
          <p:cNvPr id="35" name="Minuszeichen 34">
            <a:extLst>
              <a:ext uri="{FF2B5EF4-FFF2-40B4-BE49-F238E27FC236}">
                <a16:creationId xmlns:a16="http://schemas.microsoft.com/office/drawing/2014/main" id="{7450C9C7-F62E-5F41-9237-9847ECB892CE}"/>
              </a:ext>
            </a:extLst>
          </p:cNvPr>
          <p:cNvSpPr/>
          <p:nvPr/>
        </p:nvSpPr>
        <p:spPr>
          <a:xfrm>
            <a:off x="8546279" y="1287826"/>
            <a:ext cx="3121316" cy="1890458"/>
          </a:xfrm>
          <a:prstGeom prst="mathMinus">
            <a:avLst>
              <a:gd name="adj1" fmla="val 295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Modales Adverbial</a:t>
            </a:r>
          </a:p>
        </p:txBody>
      </p:sp>
      <p:sp>
        <p:nvSpPr>
          <p:cNvPr id="37" name="Minuszeichen 36">
            <a:extLst>
              <a:ext uri="{FF2B5EF4-FFF2-40B4-BE49-F238E27FC236}">
                <a16:creationId xmlns:a16="http://schemas.microsoft.com/office/drawing/2014/main" id="{B6FD65F6-72FD-2D45-A8B6-9EC52B24BA47}"/>
              </a:ext>
            </a:extLst>
          </p:cNvPr>
          <p:cNvSpPr/>
          <p:nvPr/>
        </p:nvSpPr>
        <p:spPr>
          <a:xfrm>
            <a:off x="5111215" y="5251926"/>
            <a:ext cx="3218851" cy="1828800"/>
          </a:xfrm>
          <a:prstGeom prst="mathMinus">
            <a:avLst>
              <a:gd name="adj1" fmla="val 557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Adverbiale Bestimmung des Grundes</a:t>
            </a:r>
          </a:p>
        </p:txBody>
      </p:sp>
      <p:sp>
        <p:nvSpPr>
          <p:cNvPr id="39" name="Minuszeichen 38">
            <a:extLst>
              <a:ext uri="{FF2B5EF4-FFF2-40B4-BE49-F238E27FC236}">
                <a16:creationId xmlns:a16="http://schemas.microsoft.com/office/drawing/2014/main" id="{B50A55E1-2E78-4444-9342-D2C892FC3AD0}"/>
              </a:ext>
            </a:extLst>
          </p:cNvPr>
          <p:cNvSpPr/>
          <p:nvPr/>
        </p:nvSpPr>
        <p:spPr>
          <a:xfrm>
            <a:off x="8094590" y="3466130"/>
            <a:ext cx="3245927" cy="1828800"/>
          </a:xfrm>
          <a:prstGeom prst="mathMinus">
            <a:avLst>
              <a:gd name="adj1" fmla="val 265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Kausales Adverbial</a:t>
            </a:r>
          </a:p>
        </p:txBody>
      </p:sp>
      <p:sp>
        <p:nvSpPr>
          <p:cNvPr id="40" name="Stern: 16 Zacken 39">
            <a:extLst>
              <a:ext uri="{FF2B5EF4-FFF2-40B4-BE49-F238E27FC236}">
                <a16:creationId xmlns:a16="http://schemas.microsoft.com/office/drawing/2014/main" id="{AFA49BAD-41EF-DD4A-957E-234CE79B375E}"/>
              </a:ext>
            </a:extLst>
          </p:cNvPr>
          <p:cNvSpPr/>
          <p:nvPr/>
        </p:nvSpPr>
        <p:spPr>
          <a:xfrm>
            <a:off x="-119722" y="112750"/>
            <a:ext cx="3018924" cy="1569169"/>
          </a:xfrm>
          <a:prstGeom prst="star16">
            <a:avLst>
              <a:gd name="adj" fmla="val 223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4 Punkte</a:t>
            </a:r>
          </a:p>
        </p:txBody>
      </p:sp>
    </p:spTree>
    <p:extLst>
      <p:ext uri="{BB962C8B-B14F-4D97-AF65-F5344CB8AC3E}">
        <p14:creationId xmlns:p14="http://schemas.microsoft.com/office/powerpoint/2010/main" val="140026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AA13D5-C278-F540-AE24-913A1FC82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4">
            <a:extLst>
              <a:ext uri="{FF2B5EF4-FFF2-40B4-BE49-F238E27FC236}">
                <a16:creationId xmlns:a16="http://schemas.microsoft.com/office/drawing/2014/main" id="{63727024-0A06-5748-B361-EA761BFA10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</p:spPr>
      </p:pic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0738F2D6-2026-D644-95AF-96394F9E3A0E}"/>
              </a:ext>
            </a:extLst>
          </p:cNvPr>
          <p:cNvCxnSpPr>
            <a:cxnSpLocks/>
          </p:cNvCxnSpPr>
          <p:nvPr/>
        </p:nvCxnSpPr>
        <p:spPr>
          <a:xfrm>
            <a:off x="7598184" y="2349925"/>
            <a:ext cx="1886872" cy="332820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0F3B8812-AF76-004B-8777-0DD31FFAE713}"/>
              </a:ext>
            </a:extLst>
          </p:cNvPr>
          <p:cNvCxnSpPr>
            <a:cxnSpLocks/>
          </p:cNvCxnSpPr>
          <p:nvPr/>
        </p:nvCxnSpPr>
        <p:spPr>
          <a:xfrm flipV="1">
            <a:off x="7201821" y="3429000"/>
            <a:ext cx="2283235" cy="26547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B1E407EF-ACF6-844A-8C38-3231CBA7DC7E}"/>
              </a:ext>
            </a:extLst>
          </p:cNvPr>
          <p:cNvCxnSpPr>
            <a:cxnSpLocks/>
          </p:cNvCxnSpPr>
          <p:nvPr/>
        </p:nvCxnSpPr>
        <p:spPr>
          <a:xfrm flipV="1">
            <a:off x="7201821" y="2534879"/>
            <a:ext cx="1960614" cy="223866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A6869944-EF21-5B42-9282-2F460A01DD62}"/>
              </a:ext>
            </a:extLst>
          </p:cNvPr>
          <p:cNvCxnSpPr>
            <a:cxnSpLocks/>
          </p:cNvCxnSpPr>
          <p:nvPr/>
        </p:nvCxnSpPr>
        <p:spPr>
          <a:xfrm flipV="1">
            <a:off x="7656256" y="4588593"/>
            <a:ext cx="1036075" cy="179561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4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A2190B-01C1-2C48-8F54-2198C332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de-DE" sz="4800"/>
              <a:t>Du konntest 14 Punkte erreichen.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412779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6000BB-91C7-084C-9A59-281AD287F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6184" y="1771135"/>
            <a:ext cx="6450227" cy="3714834"/>
          </a:xfrm>
        </p:spPr>
        <p:txBody>
          <a:bodyPr vert="horz" lIns="228600" tIns="228600" rIns="228600" bIns="0" rtlCol="0" anchor="ctr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6000">
                <a:solidFill>
                  <a:schemeClr val="bg1"/>
                </a:solidFill>
              </a:rPr>
              <a:t>Hat jemand das Rezept für „Keine Ahnung“ oder „Ist mir egal“? Das wünscht sich meine Familie zum Abendessen und ich kann dafür leider kein Rezept finden.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😂</a:t>
            </a:r>
            <a:endParaRPr lang="en-US" sz="6000">
              <a:solidFill>
                <a:schemeClr val="bg1"/>
              </a:solidFill>
            </a:endParaRPr>
          </a:p>
        </p:txBody>
      </p:sp>
      <p:sp>
        <p:nvSpPr>
          <p:cNvPr id="6" name="Wolke 5">
            <a:extLst>
              <a:ext uri="{FF2B5EF4-FFF2-40B4-BE49-F238E27FC236}">
                <a16:creationId xmlns:a16="http://schemas.microsoft.com/office/drawing/2014/main" id="{74B00F57-589C-6A47-802E-B64AD825E920}"/>
              </a:ext>
            </a:extLst>
          </p:cNvPr>
          <p:cNvSpPr/>
          <p:nvPr/>
        </p:nvSpPr>
        <p:spPr>
          <a:xfrm>
            <a:off x="568094" y="2233055"/>
            <a:ext cx="2894769" cy="2514082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/>
              <a:t>Kleiner Witz zum Ende😎😁</a:t>
            </a:r>
          </a:p>
        </p:txBody>
      </p:sp>
    </p:spTree>
    <p:extLst>
      <p:ext uri="{BB962C8B-B14F-4D97-AF65-F5344CB8AC3E}">
        <p14:creationId xmlns:p14="http://schemas.microsoft.com/office/powerpoint/2010/main" val="41696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D4A4B6B-427B-F94E-8D07-DF97A5ADE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4566" y="2707827"/>
            <a:ext cx="6959446" cy="1662475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4800"/>
              <a:t>Jetzt noch mal Applaus für alle die es über 10 Punkte geschafft haben.</a:t>
            </a:r>
            <a:br>
              <a:rPr lang="de-DE" sz="4800"/>
            </a:br>
            <a:r>
              <a:rPr lang="de-DE" sz="4800"/>
              <a:t>👏🏻👏🏻👏🏻👏🏻👍🏻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73152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314EA1-2BD1-8E48-9A3B-057AFB035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4800"/>
              <a:t>Das wars!</a:t>
            </a:r>
            <a:br>
              <a:rPr lang="de-DE" sz="4800"/>
            </a:br>
            <a:r>
              <a:rPr lang="de-DE" sz="4800"/>
              <a:t>Bestimmt wusstet ihr sehr viel!😉👍🏻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70603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65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86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F684CC5-DA5D-EB47-ABD6-5C0409E41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6184" y="1771135"/>
            <a:ext cx="6450227" cy="3714834"/>
          </a:xfrm>
        </p:spPr>
        <p:txBody>
          <a:bodyPr vert="horz" lIns="228600" tIns="228600" rIns="228600" bIns="0" rtlCol="0" anchor="ctr">
            <a:noAutofit/>
          </a:bodyPr>
          <a:lstStyle/>
          <a:p>
            <a:pPr>
              <a:lnSpc>
                <a:spcPct val="80000"/>
              </a:lnSpc>
            </a:pPr>
            <a:br>
              <a:rPr lang="en-US" sz="6000">
                <a:solidFill>
                  <a:schemeClr val="bg1"/>
                </a:solidFill>
              </a:rPr>
            </a:br>
            <a:r>
              <a:rPr lang="en-US" sz="6000">
                <a:solidFill>
                  <a:schemeClr val="bg1"/>
                </a:solidFill>
              </a:rPr>
              <a:t>Was ist „auf“ für eine Wortart?</a:t>
            </a:r>
            <a:br>
              <a:rPr lang="de-DE" sz="6000">
                <a:solidFill>
                  <a:schemeClr val="bg1"/>
                </a:solidFill>
              </a:rPr>
            </a:br>
            <a:br>
              <a:rPr lang="en-US" sz="6000">
                <a:solidFill>
                  <a:schemeClr val="bg1"/>
                </a:solidFill>
              </a:rPr>
            </a:br>
            <a:r>
              <a:rPr lang="en-US" sz="6000">
                <a:solidFill>
                  <a:schemeClr val="bg1"/>
                </a:solidFill>
              </a:rPr>
              <a:t>A: ein Adjektiv</a:t>
            </a:r>
            <a:br>
              <a:rPr lang="en-US" sz="6000">
                <a:solidFill>
                  <a:schemeClr val="bg1"/>
                </a:solidFill>
              </a:rPr>
            </a:br>
            <a:r>
              <a:rPr lang="en-US" sz="6000">
                <a:solidFill>
                  <a:schemeClr val="bg1"/>
                </a:solidFill>
              </a:rPr>
              <a:t>B: ein Pronomen</a:t>
            </a:r>
            <a:br>
              <a:rPr lang="en-US" sz="6000">
                <a:solidFill>
                  <a:schemeClr val="bg1"/>
                </a:solidFill>
              </a:rPr>
            </a:br>
            <a:r>
              <a:rPr lang="en-US" sz="6000">
                <a:solidFill>
                  <a:schemeClr val="bg1"/>
                </a:solidFill>
              </a:rPr>
              <a:t>C: eine Präposition </a:t>
            </a:r>
          </a:p>
        </p:txBody>
      </p:sp>
      <p:sp>
        <p:nvSpPr>
          <p:cNvPr id="4" name="Wolke 3">
            <a:extLst>
              <a:ext uri="{FF2B5EF4-FFF2-40B4-BE49-F238E27FC236}">
                <a16:creationId xmlns:a16="http://schemas.microsoft.com/office/drawing/2014/main" id="{4680071C-CF0D-F34F-B8C2-F75535A9299F}"/>
              </a:ext>
            </a:extLst>
          </p:cNvPr>
          <p:cNvSpPr/>
          <p:nvPr/>
        </p:nvSpPr>
        <p:spPr>
          <a:xfrm>
            <a:off x="427564" y="1902667"/>
            <a:ext cx="3035301" cy="2571549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/>
              <a:t>1. Frage</a:t>
            </a:r>
          </a:p>
        </p:txBody>
      </p:sp>
      <p:sp>
        <p:nvSpPr>
          <p:cNvPr id="3" name="Stern: 16 Zacken 2">
            <a:extLst>
              <a:ext uri="{FF2B5EF4-FFF2-40B4-BE49-F238E27FC236}">
                <a16:creationId xmlns:a16="http://schemas.microsoft.com/office/drawing/2014/main" id="{130F7108-08AE-6B41-A2B7-07DCD1850EE9}"/>
              </a:ext>
            </a:extLst>
          </p:cNvPr>
          <p:cNvSpPr/>
          <p:nvPr/>
        </p:nvSpPr>
        <p:spPr>
          <a:xfrm>
            <a:off x="248946" y="67146"/>
            <a:ext cx="1876146" cy="1404120"/>
          </a:xfrm>
          <a:prstGeom prst="star16">
            <a:avLst>
              <a:gd name="adj" fmla="val 303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1 Punkt</a:t>
            </a:r>
          </a:p>
        </p:txBody>
      </p:sp>
    </p:spTree>
    <p:extLst>
      <p:ext uri="{BB962C8B-B14F-4D97-AF65-F5344CB8AC3E}">
        <p14:creationId xmlns:p14="http://schemas.microsoft.com/office/powerpoint/2010/main" val="270347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0C6C72C-3583-6D4A-877B-F8A1AF89C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9309" y="2475521"/>
            <a:ext cx="6959446" cy="1662475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4800"/>
              <a:t>Richtige Antwort:</a:t>
            </a:r>
            <a:br>
              <a:rPr lang="de-DE" sz="4800"/>
            </a:br>
            <a:br>
              <a:rPr lang="de-DE" sz="4800"/>
            </a:br>
            <a:r>
              <a:rPr lang="de-DE" sz="4800"/>
              <a:t>C: eine Präposition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368497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38259A7-37C7-F243-B377-92364FD2C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1099" y="1486274"/>
            <a:ext cx="6450227" cy="3714834"/>
          </a:xfrm>
        </p:spPr>
        <p:txBody>
          <a:bodyPr vert="horz" lIns="228600" tIns="228600" rIns="228600" bIns="0" rtlCol="0" anchor="ctr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6000">
                <a:solidFill>
                  <a:schemeClr val="bg1"/>
                </a:solidFill>
              </a:rPr>
              <a:t>Welche Satzglieder werden heutzutage nicht mehr oft benutzt?</a:t>
            </a:r>
            <a:br>
              <a:rPr lang="de-DE" sz="6000">
                <a:solidFill>
                  <a:schemeClr val="bg1"/>
                </a:solidFill>
              </a:rPr>
            </a:b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A: das Akkusativobjekt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B: das Genitivobjekt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C: das Dativobjekt</a:t>
            </a:r>
            <a:endParaRPr lang="en-US" sz="6000">
              <a:solidFill>
                <a:schemeClr val="bg1"/>
              </a:solidFill>
            </a:endParaRPr>
          </a:p>
        </p:txBody>
      </p:sp>
      <p:sp>
        <p:nvSpPr>
          <p:cNvPr id="4" name="Wolke 3">
            <a:extLst>
              <a:ext uri="{FF2B5EF4-FFF2-40B4-BE49-F238E27FC236}">
                <a16:creationId xmlns:a16="http://schemas.microsoft.com/office/drawing/2014/main" id="{EB6C49D1-A051-224B-8CC5-44723AB023CF}"/>
              </a:ext>
            </a:extLst>
          </p:cNvPr>
          <p:cNvSpPr/>
          <p:nvPr/>
        </p:nvSpPr>
        <p:spPr>
          <a:xfrm>
            <a:off x="351364" y="2392663"/>
            <a:ext cx="3034645" cy="2217141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/>
              <a:t>2. Frage</a:t>
            </a:r>
          </a:p>
        </p:txBody>
      </p:sp>
      <p:sp>
        <p:nvSpPr>
          <p:cNvPr id="3" name="Stern: 16 Zacken 2">
            <a:extLst>
              <a:ext uri="{FF2B5EF4-FFF2-40B4-BE49-F238E27FC236}">
                <a16:creationId xmlns:a16="http://schemas.microsoft.com/office/drawing/2014/main" id="{1C10855E-03B5-E741-A66B-7685F0704A6E}"/>
              </a:ext>
            </a:extLst>
          </p:cNvPr>
          <p:cNvSpPr/>
          <p:nvPr/>
        </p:nvSpPr>
        <p:spPr>
          <a:xfrm>
            <a:off x="42706" y="-33796"/>
            <a:ext cx="2165349" cy="1520070"/>
          </a:xfrm>
          <a:prstGeom prst="star16">
            <a:avLst>
              <a:gd name="adj" fmla="val 279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1 Punkt</a:t>
            </a:r>
          </a:p>
        </p:txBody>
      </p:sp>
    </p:spTree>
    <p:extLst>
      <p:ext uri="{BB962C8B-B14F-4D97-AF65-F5344CB8AC3E}">
        <p14:creationId xmlns:p14="http://schemas.microsoft.com/office/powerpoint/2010/main" val="98709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954A2A8-7560-4643-92F4-F89C1CC34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8785" y="2333546"/>
            <a:ext cx="6959446" cy="1662475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4800"/>
              <a:t>Richtige Antwort:</a:t>
            </a:r>
            <a:br>
              <a:rPr lang="de-DE" sz="4800"/>
            </a:br>
            <a:br>
              <a:rPr lang="de-DE" sz="4800"/>
            </a:br>
            <a:r>
              <a:rPr lang="de-DE" sz="4800"/>
              <a:t>B: das Genitivobjekt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4937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C3F6475-4E33-A24D-A9FD-F37785437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9012" y="1409020"/>
            <a:ext cx="6450227" cy="3714834"/>
          </a:xfrm>
        </p:spPr>
        <p:txBody>
          <a:bodyPr vert="horz" lIns="228600" tIns="228600" rIns="228600" bIns="0" rtlCol="0" anchor="ctr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6000">
                <a:solidFill>
                  <a:schemeClr val="bg1"/>
                </a:solidFill>
              </a:rPr>
              <a:t>Welche Satzprobe gibt es wirklich?</a:t>
            </a:r>
            <a:br>
              <a:rPr lang="de-DE" sz="6000">
                <a:solidFill>
                  <a:schemeClr val="bg1"/>
                </a:solidFill>
              </a:rPr>
            </a:b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A: die Schuhprobe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B: die Verstellungsprobe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C: die Umstellprobe  </a:t>
            </a:r>
            <a:endParaRPr lang="en-US" sz="6000">
              <a:solidFill>
                <a:schemeClr val="bg1"/>
              </a:solidFill>
            </a:endParaRPr>
          </a:p>
        </p:txBody>
      </p:sp>
      <p:sp>
        <p:nvSpPr>
          <p:cNvPr id="4" name="Wolke 3">
            <a:extLst>
              <a:ext uri="{FF2B5EF4-FFF2-40B4-BE49-F238E27FC236}">
                <a16:creationId xmlns:a16="http://schemas.microsoft.com/office/drawing/2014/main" id="{41436BCD-5F09-AF4E-A582-637FA7EDE123}"/>
              </a:ext>
            </a:extLst>
          </p:cNvPr>
          <p:cNvSpPr/>
          <p:nvPr/>
        </p:nvSpPr>
        <p:spPr>
          <a:xfrm>
            <a:off x="427564" y="2233055"/>
            <a:ext cx="2958446" cy="2510819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/>
              <a:t>3. Frage</a:t>
            </a:r>
          </a:p>
        </p:txBody>
      </p:sp>
      <p:sp>
        <p:nvSpPr>
          <p:cNvPr id="3" name="Stern: 16 Zacken 2">
            <a:extLst>
              <a:ext uri="{FF2B5EF4-FFF2-40B4-BE49-F238E27FC236}">
                <a16:creationId xmlns:a16="http://schemas.microsoft.com/office/drawing/2014/main" id="{487E75F9-3CE8-704A-9379-A15BDF0150DC}"/>
              </a:ext>
            </a:extLst>
          </p:cNvPr>
          <p:cNvSpPr/>
          <p:nvPr/>
        </p:nvSpPr>
        <p:spPr>
          <a:xfrm>
            <a:off x="89426" y="137695"/>
            <a:ext cx="2400301" cy="1329987"/>
          </a:xfrm>
          <a:prstGeom prst="star16">
            <a:avLst>
              <a:gd name="adj" fmla="val 250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1 Punkt</a:t>
            </a:r>
          </a:p>
        </p:txBody>
      </p:sp>
    </p:spTree>
    <p:extLst>
      <p:ext uri="{BB962C8B-B14F-4D97-AF65-F5344CB8AC3E}">
        <p14:creationId xmlns:p14="http://schemas.microsoft.com/office/powerpoint/2010/main" val="63926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54DEF9-C8A7-714A-9E0A-000CE76AC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3669" y="2499284"/>
            <a:ext cx="6959446" cy="1662475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4800"/>
              <a:t>Richtige Antwort:</a:t>
            </a:r>
            <a:br>
              <a:rPr lang="de-DE" sz="4800"/>
            </a:br>
            <a:br>
              <a:rPr lang="de-DE" sz="4800"/>
            </a:br>
            <a:r>
              <a:rPr lang="de-DE" sz="4800"/>
              <a:t>C: die Umstellprobe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96383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F360068-A34B-704A-A7A6-9CA35B9AC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3612" y="1419736"/>
            <a:ext cx="6450227" cy="3714834"/>
          </a:xfrm>
        </p:spPr>
        <p:txBody>
          <a:bodyPr vert="horz" lIns="228600" tIns="228600" rIns="228600" bIns="0" rtlCol="0" anchor="ctr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e-DE" sz="6000">
                <a:solidFill>
                  <a:schemeClr val="bg1"/>
                </a:solidFill>
              </a:rPr>
              <a:t>Welche Konjunktion ist eine nebenordnende Konjunktion?</a:t>
            </a:r>
            <a:br>
              <a:rPr lang="de-DE" sz="6000">
                <a:solidFill>
                  <a:schemeClr val="bg1"/>
                </a:solidFill>
              </a:rPr>
            </a:b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A: sondern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B: weil</a:t>
            </a:r>
            <a:br>
              <a:rPr lang="de-DE" sz="6000">
                <a:solidFill>
                  <a:schemeClr val="bg1"/>
                </a:solidFill>
              </a:rPr>
            </a:br>
            <a:r>
              <a:rPr lang="de-DE" sz="6000">
                <a:solidFill>
                  <a:schemeClr val="bg1"/>
                </a:solidFill>
              </a:rPr>
              <a:t>C: nachdem</a:t>
            </a:r>
            <a:endParaRPr lang="en-US" sz="6000">
              <a:solidFill>
                <a:schemeClr val="bg1"/>
              </a:solidFill>
            </a:endParaRPr>
          </a:p>
        </p:txBody>
      </p:sp>
      <p:sp>
        <p:nvSpPr>
          <p:cNvPr id="4" name="Wolke 3">
            <a:extLst>
              <a:ext uri="{FF2B5EF4-FFF2-40B4-BE49-F238E27FC236}">
                <a16:creationId xmlns:a16="http://schemas.microsoft.com/office/drawing/2014/main" id="{A9260494-38D4-5F44-BFFF-BAAAF10D9430}"/>
              </a:ext>
            </a:extLst>
          </p:cNvPr>
          <p:cNvSpPr/>
          <p:nvPr/>
        </p:nvSpPr>
        <p:spPr>
          <a:xfrm>
            <a:off x="508526" y="2392663"/>
            <a:ext cx="2877483" cy="2428216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/>
              <a:t>4. Frage</a:t>
            </a:r>
          </a:p>
        </p:txBody>
      </p:sp>
      <p:sp>
        <p:nvSpPr>
          <p:cNvPr id="5" name="Sprechblase: oval 4">
            <a:extLst>
              <a:ext uri="{FF2B5EF4-FFF2-40B4-BE49-F238E27FC236}">
                <a16:creationId xmlns:a16="http://schemas.microsoft.com/office/drawing/2014/main" id="{CF05902F-85BE-8349-9FB8-DF877106FF5E}"/>
              </a:ext>
            </a:extLst>
          </p:cNvPr>
          <p:cNvSpPr/>
          <p:nvPr/>
        </p:nvSpPr>
        <p:spPr>
          <a:xfrm>
            <a:off x="167704" y="47432"/>
            <a:ext cx="1828800" cy="1348137"/>
          </a:xfrm>
          <a:prstGeom prst="wedgeEllipseCallout">
            <a:avLst>
              <a:gd name="adj1" fmla="val 95598"/>
              <a:gd name="adj2" fmla="val 57234"/>
            </a:avLst>
          </a:prstGeom>
          <a:solidFill>
            <a:srgbClr val="FFD965"/>
          </a:solidFill>
          <a:ln>
            <a:solidFill>
              <a:srgbClr val="FFD9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accent1"/>
                </a:solidFill>
              </a:rPr>
              <a:t>Kleiner Tipp:</a:t>
            </a:r>
          </a:p>
          <a:p>
            <a:pPr algn="ctr"/>
            <a:r>
              <a:rPr lang="de-DE">
                <a:solidFill>
                  <a:schemeClr val="accent1"/>
                </a:solidFill>
              </a:rPr>
              <a:t>Hauptsatz</a:t>
            </a:r>
          </a:p>
        </p:txBody>
      </p:sp>
      <p:sp>
        <p:nvSpPr>
          <p:cNvPr id="3" name="Stern: 16 Zacken 2">
            <a:extLst>
              <a:ext uri="{FF2B5EF4-FFF2-40B4-BE49-F238E27FC236}">
                <a16:creationId xmlns:a16="http://schemas.microsoft.com/office/drawing/2014/main" id="{60769F95-2346-104A-AD01-DA3B7045BB66}"/>
              </a:ext>
            </a:extLst>
          </p:cNvPr>
          <p:cNvSpPr/>
          <p:nvPr/>
        </p:nvSpPr>
        <p:spPr>
          <a:xfrm>
            <a:off x="-487981" y="5223040"/>
            <a:ext cx="2836750" cy="1439969"/>
          </a:xfrm>
          <a:prstGeom prst="star16">
            <a:avLst>
              <a:gd name="adj" fmla="val 240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1 Punkte</a:t>
            </a:r>
          </a:p>
        </p:txBody>
      </p:sp>
    </p:spTree>
    <p:extLst>
      <p:ext uri="{BB962C8B-B14F-4D97-AF65-F5344CB8AC3E}">
        <p14:creationId xmlns:p14="http://schemas.microsoft.com/office/powerpoint/2010/main" val="317685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540</Words>
  <Application>Microsoft Office PowerPoint</Application>
  <PresentationFormat>Breitbild</PresentationFormat>
  <Paragraphs>62</Paragraphs>
  <Slides>28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2" baseType="lpstr">
      <vt:lpstr>Calibri Light</vt:lpstr>
      <vt:lpstr>Rockwell</vt:lpstr>
      <vt:lpstr>Wingdings</vt:lpstr>
      <vt:lpstr>Atlas</vt:lpstr>
      <vt:lpstr>Wer wird Alleswisser?</vt:lpstr>
      <vt:lpstr>Der Gewinner bekommt Applaus!👏🏻</vt:lpstr>
      <vt:lpstr> Was ist „auf“ für eine Wortart?  A: ein Adjektiv B: ein Pronomen C: eine Präposition </vt:lpstr>
      <vt:lpstr>Richtige Antwort:  C: eine Präposition</vt:lpstr>
      <vt:lpstr>Welche Satzglieder werden heutzutage nicht mehr oft benutzt?  A: das Akkusativobjekt B: das Genitivobjekt C: das Dativobjekt</vt:lpstr>
      <vt:lpstr>Richtige Antwort:  B: das Genitivobjekt</vt:lpstr>
      <vt:lpstr>Welche Satzprobe gibt es wirklich?  A: die Schuhprobe B: die Verstellungsprobe C: die Umstellprobe  </vt:lpstr>
      <vt:lpstr>Richtige Antwort:  C: die Umstellprobe</vt:lpstr>
      <vt:lpstr>Welche Konjunktion ist eine nebenordnende Konjunktion?  A: sondern B: weil C: nachdem</vt:lpstr>
      <vt:lpstr>Richtige Antwort:  A: sondern</vt:lpstr>
      <vt:lpstr>Was sind Attribute?  A: Satzglieder B: Wortarten C: Beifügungen</vt:lpstr>
      <vt:lpstr>Richtige Antwort:  C: Beifügungen</vt:lpstr>
      <vt:lpstr>Wie viele Nomen gibt es in diesem Satz? IM HERBST SIND DIE BÄUME BUNTER ALS IM WINTER.  A: zwei B: drei  C: vier   </vt:lpstr>
      <vt:lpstr>Richtige Antwort:  B: drei</vt:lpstr>
      <vt:lpstr>Was ist ein Fragewort für ein Präpositionalobjekt?  A: Wem? B: Wann? C: Woran?</vt:lpstr>
      <vt:lpstr>Richtige Antwort:  C: Woran?</vt:lpstr>
      <vt:lpstr>Was ist das für ein Satzglied? Der Zauberer zauberte magisch.  A: ein Akkusativobjekt B: eine adverbiale Bestimmung der Art und Weise C: ein Genitivobjekt </vt:lpstr>
      <vt:lpstr>Richtige Antwort:  B: eine adverbiale Bestimmung der Art und Weise</vt:lpstr>
      <vt:lpstr>Was ist „unbedingt“ für eine Wortart?  A: ein Adverb B: ein Verb C: ein Adjektiv</vt:lpstr>
      <vt:lpstr>Richtige Antwort:  A: ein Adverb</vt:lpstr>
      <vt:lpstr>Was ist ein Satzgefüge?  A: ein Satz aus mind. 2 Hauptsätzen B: ein Satz aus mind. einem Haupt- und Nebensatz C: ein Rechts- und Linkssatz</vt:lpstr>
      <vt:lpstr>Richtige Antwort:  B: ein Satz aus mind. einem Haupt- und Nebensatz </vt:lpstr>
      <vt:lpstr>Ordne richtig zu: </vt:lpstr>
      <vt:lpstr>PowerPoint-Präsentation</vt:lpstr>
      <vt:lpstr>Du konntest 14 Punkte erreichen.</vt:lpstr>
      <vt:lpstr>Hat jemand das Rezept für „Keine Ahnung“ oder „Ist mir egal“? Das wünscht sich meine Familie zum Abendessen und ich kann dafür leider kein Rezept finden. 😂</vt:lpstr>
      <vt:lpstr>Jetzt noch mal Applaus für alle die es über 10 Punkte geschafft haben. 👏🏻👏🏻👏🏻👏🏻👍🏻</vt:lpstr>
      <vt:lpstr>Das wars! Bestimmt wusstet ihr sehr viel!😉👍🏻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 wird Alleswisser?</dc:title>
  <dc:creator>katkur28@gymnasiumkerpen.de</dc:creator>
  <cp:lastModifiedBy>almdip</cp:lastModifiedBy>
  <cp:revision>10</cp:revision>
  <dcterms:created xsi:type="dcterms:W3CDTF">2021-03-16T10:25:17Z</dcterms:created>
  <dcterms:modified xsi:type="dcterms:W3CDTF">2021-05-15T14:29:13Z</dcterms:modified>
  <cp:contentStatus>Endgültig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