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8" r:id="rId4"/>
    <p:sldId id="258" r:id="rId5"/>
    <p:sldId id="259" r:id="rId6"/>
    <p:sldId id="260"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FD4CDA-BA1A-EC44-AD7C-7744BECF5F91}" v="45" dt="2021-04-29T13:39:07.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72"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twey28" userId="6b2c33dc-a2fa-47bd-80e4-d16f0708fd1e" providerId="ADAL" clId="{11FD4CDA-BA1A-EC44-AD7C-7744BECF5F91}"/>
    <pc:docChg chg="custSel modSld">
      <pc:chgData name="jetwey28" userId="6b2c33dc-a2fa-47bd-80e4-d16f0708fd1e" providerId="ADAL" clId="{11FD4CDA-BA1A-EC44-AD7C-7744BECF5F91}" dt="2021-04-29T13:39:07.573" v="44" actId="20577"/>
      <pc:docMkLst>
        <pc:docMk/>
      </pc:docMkLst>
      <pc:sldChg chg="modSp">
        <pc:chgData name="jetwey28" userId="6b2c33dc-a2fa-47bd-80e4-d16f0708fd1e" providerId="ADAL" clId="{11FD4CDA-BA1A-EC44-AD7C-7744BECF5F91}" dt="2021-04-29T13:38:45.716" v="14" actId="20577"/>
        <pc:sldMkLst>
          <pc:docMk/>
          <pc:sldMk cId="3780601141" sldId="256"/>
        </pc:sldMkLst>
        <pc:spChg chg="mod">
          <ac:chgData name="jetwey28" userId="6b2c33dc-a2fa-47bd-80e4-d16f0708fd1e" providerId="ADAL" clId="{11FD4CDA-BA1A-EC44-AD7C-7744BECF5F91}" dt="2021-04-29T13:38:45.716" v="14" actId="20577"/>
          <ac:spMkLst>
            <pc:docMk/>
            <pc:sldMk cId="3780601141" sldId="256"/>
            <ac:spMk id="4" creationId="{C5B84323-E3FA-E346-8265-A654E0CF1728}"/>
          </ac:spMkLst>
        </pc:spChg>
      </pc:sldChg>
      <pc:sldChg chg="modSp">
        <pc:chgData name="jetwey28" userId="6b2c33dc-a2fa-47bd-80e4-d16f0708fd1e" providerId="ADAL" clId="{11FD4CDA-BA1A-EC44-AD7C-7744BECF5F91}" dt="2021-04-29T13:39:07.573" v="44" actId="20577"/>
        <pc:sldMkLst>
          <pc:docMk/>
          <pc:sldMk cId="67509371" sldId="257"/>
        </pc:sldMkLst>
        <pc:spChg chg="mod">
          <ac:chgData name="jetwey28" userId="6b2c33dc-a2fa-47bd-80e4-d16f0708fd1e" providerId="ADAL" clId="{11FD4CDA-BA1A-EC44-AD7C-7744BECF5F91}" dt="2021-04-29T13:39:07.573" v="44" actId="20577"/>
          <ac:spMkLst>
            <pc:docMk/>
            <pc:sldMk cId="67509371" sldId="257"/>
            <ac:spMk id="3" creationId="{4C70B215-2D48-8E4F-BCD2-708E31C3C789}"/>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18T07:56:22.715"/>
    </inkml:context>
    <inkml:brush xml:id="br0">
      <inkml:brushProperty name="width" value="0.05" units="cm"/>
      <inkml:brushProperty name="height" value="0.05" units="cm"/>
    </inkml:brush>
  </inkml:definitions>
  <inkml:trace contextRef="#ctx0" brushRef="#br0">213 1,'-43'42,"1"-42,36 0,-73 0,50 0,15 0,14 30,0-17,0-13</inkml:trace>
</inkml:ink>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de-DE"/>
              <a:t>Mastertitelformat bearbeiten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46C117F-5CCF-4837-BE5F-2B92066CAFAF}"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4EB90BD-B6CE-46B7-997F-7313B992CCDC}"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CDB9D11F-B188-461D-B23F-39381795C052}"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2E6D8D9-55A2-4063-B0F3-121F44549695}"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de-DE"/>
              <a:t>Mastertitelformat bearbeiten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D4B24536-994D-4021-A283-9F449C0DB509}"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de-DE"/>
              <a:t>Mastertitelformat bearbeiten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3CBBBB78-C96F-47B7-AB17-D852CA960AC9}"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5/15/2021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de-DE"/>
              <a:t>Mastertitelformat bearbeiten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30578ACC-22D6-47C1-A373-4FD133E34F3C}" type="datetimeFigureOut">
              <a:rPr lang="en-US" dirty="0"/>
              <a:t>5/15/2021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de-DE"/>
              <a:t>Mastertitelformat bearbeiten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0322" y="3030008"/>
            <a:ext cx="4698355"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594123" y="3030008"/>
            <a:ext cx="4700059"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331444B-B92B-4E27-8C94-BB93EAF5CB18}"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de-DE"/>
              <a:t>Mastertitelformat bearbeiten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363EFA5E-FA76-400D-B3DC-F0BA90E6D107}" type="datetimeFigureOut">
              <a:rPr lang="en-US" dirty="0"/>
              <a:t>5/15/2021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5/15/2021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098C29-E0F7-A544-9A30-29D7C2F07269}"/>
              </a:ext>
            </a:extLst>
          </p:cNvPr>
          <p:cNvSpPr>
            <a:spLocks noGrp="1"/>
          </p:cNvSpPr>
          <p:nvPr>
            <p:ph type="ctrTitle"/>
          </p:nvPr>
        </p:nvSpPr>
        <p:spPr>
          <a:xfrm>
            <a:off x="-2048134" y="2742465"/>
            <a:ext cx="8144134" cy="1373070"/>
          </a:xfrm>
        </p:spPr>
        <p:txBody>
          <a:bodyPr/>
          <a:lstStyle/>
          <a:p>
            <a:r>
              <a:rPr lang="de-DE"/>
              <a:t>Das Quiz </a:t>
            </a:r>
          </a:p>
        </p:txBody>
      </p:sp>
      <p:sp>
        <p:nvSpPr>
          <p:cNvPr id="3" name="Untertitel 2">
            <a:extLst>
              <a:ext uri="{FF2B5EF4-FFF2-40B4-BE49-F238E27FC236}">
                <a16:creationId xmlns:a16="http://schemas.microsoft.com/office/drawing/2014/main" id="{D525020A-F020-A04A-885D-0F505668C939}"/>
              </a:ext>
            </a:extLst>
          </p:cNvPr>
          <p:cNvSpPr>
            <a:spLocks noGrp="1"/>
          </p:cNvSpPr>
          <p:nvPr>
            <p:ph type="subTitle" idx="1"/>
          </p:nvPr>
        </p:nvSpPr>
        <p:spPr>
          <a:xfrm>
            <a:off x="449162" y="4427062"/>
            <a:ext cx="8144134" cy="1117687"/>
          </a:xfrm>
        </p:spPr>
        <p:txBody>
          <a:bodyPr>
            <a:normAutofit/>
          </a:bodyPr>
          <a:lstStyle/>
          <a:p>
            <a:r>
              <a:rPr lang="de-DE" sz="2800">
                <a:latin typeface="Algerian" pitchFamily="82" charset="0"/>
              </a:rPr>
              <a:t>Wer wird Grammatik-Champion</a:t>
            </a:r>
          </a:p>
        </p:txBody>
      </p:sp>
      <p:sp>
        <p:nvSpPr>
          <p:cNvPr id="4" name="Textfeld 3">
            <a:extLst>
              <a:ext uri="{FF2B5EF4-FFF2-40B4-BE49-F238E27FC236}">
                <a16:creationId xmlns:a16="http://schemas.microsoft.com/office/drawing/2014/main" id="{C5B84323-E3FA-E346-8265-A654E0CF1728}"/>
              </a:ext>
            </a:extLst>
          </p:cNvPr>
          <p:cNvSpPr txBox="1"/>
          <p:nvPr/>
        </p:nvSpPr>
        <p:spPr>
          <a:xfrm>
            <a:off x="9227712" y="2709839"/>
            <a:ext cx="3467177" cy="369332"/>
          </a:xfrm>
          <a:prstGeom prst="rect">
            <a:avLst/>
          </a:prstGeom>
          <a:noFill/>
        </p:spPr>
        <p:txBody>
          <a:bodyPr wrap="square" rtlCol="0">
            <a:spAutoFit/>
          </a:bodyPr>
          <a:lstStyle/>
          <a:p>
            <a:pPr algn="l"/>
            <a:r>
              <a:rPr lang="de-DE"/>
              <a:t> </a:t>
            </a:r>
          </a:p>
        </p:txBody>
      </p:sp>
    </p:spTree>
    <p:extLst>
      <p:ext uri="{BB962C8B-B14F-4D97-AF65-F5344CB8AC3E}">
        <p14:creationId xmlns:p14="http://schemas.microsoft.com/office/powerpoint/2010/main" val="378060114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D19684-4824-3D48-8330-99EC3B9FEE06}"/>
              </a:ext>
            </a:extLst>
          </p:cNvPr>
          <p:cNvSpPr>
            <a:spLocks noGrp="1"/>
          </p:cNvSpPr>
          <p:nvPr>
            <p:ph type="title"/>
          </p:nvPr>
        </p:nvSpPr>
        <p:spPr/>
        <p:txBody>
          <a:bodyPr/>
          <a:lstStyle/>
          <a:p>
            <a:r>
              <a:rPr lang="de-DE"/>
              <a:t>4. Wie kann man Sätze miteinander Verbinden?</a:t>
            </a:r>
          </a:p>
        </p:txBody>
      </p:sp>
      <p:sp>
        <p:nvSpPr>
          <p:cNvPr id="3" name="Inhaltsplatzhalter 2">
            <a:extLst>
              <a:ext uri="{FF2B5EF4-FFF2-40B4-BE49-F238E27FC236}">
                <a16:creationId xmlns:a16="http://schemas.microsoft.com/office/drawing/2014/main" id="{6523BA17-99E2-4645-B2D1-519283887A9A}"/>
              </a:ext>
            </a:extLst>
          </p:cNvPr>
          <p:cNvSpPr>
            <a:spLocks noGrp="1"/>
          </p:cNvSpPr>
          <p:nvPr>
            <p:ph idx="1"/>
          </p:nvPr>
        </p:nvSpPr>
        <p:spPr/>
        <p:txBody>
          <a:bodyPr/>
          <a:lstStyle/>
          <a:p>
            <a:endParaRPr lang="de-DE"/>
          </a:p>
          <a:p>
            <a:pPr marL="514350" indent="-514350">
              <a:buAutoNum type="alphaUcParenR"/>
            </a:pPr>
            <a:r>
              <a:rPr lang="de-DE" sz="3200"/>
              <a:t>Mit Konjunktionen</a:t>
            </a:r>
          </a:p>
          <a:p>
            <a:pPr marL="514350" indent="-514350">
              <a:buAutoNum type="alphaUcParenR"/>
            </a:pPr>
            <a:r>
              <a:rPr lang="de-DE" sz="3200"/>
              <a:t>Mit dem Tacker
Mit einem Komma
Mit einem Subjekt</a:t>
            </a:r>
          </a:p>
        </p:txBody>
      </p:sp>
      <p:sp>
        <p:nvSpPr>
          <p:cNvPr id="5" name="Stern: 7 Zacken 4">
            <a:extLst>
              <a:ext uri="{FF2B5EF4-FFF2-40B4-BE49-F238E27FC236}">
                <a16:creationId xmlns:a16="http://schemas.microsoft.com/office/drawing/2014/main" id="{E6F70D95-09D3-AC4A-A73D-D26B8BE0FA45}"/>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5</a:t>
            </a:r>
          </a:p>
        </p:txBody>
      </p:sp>
    </p:spTree>
    <p:extLst>
      <p:ext uri="{BB962C8B-B14F-4D97-AF65-F5344CB8AC3E}">
        <p14:creationId xmlns:p14="http://schemas.microsoft.com/office/powerpoint/2010/main" val="215479031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183152-8F39-DE4F-A0F3-D8A837D6EA45}"/>
              </a:ext>
            </a:extLst>
          </p:cNvPr>
          <p:cNvSpPr>
            <a:spLocks noGrp="1"/>
          </p:cNvSpPr>
          <p:nvPr>
            <p:ph type="title"/>
          </p:nvPr>
        </p:nvSpPr>
        <p:spPr/>
        <p:txBody>
          <a:bodyPr/>
          <a:lstStyle/>
          <a:p>
            <a:r>
              <a:rPr lang="de-DE"/>
              <a:t>Antwort A) und C) sind natürlich richtig!</a:t>
            </a:r>
            <a:br>
              <a:rPr lang="de-DE"/>
            </a:br>
            <a:r>
              <a:rPr lang="de-DE"/>
              <a:t>Konjunktionen und Kommas</a:t>
            </a:r>
          </a:p>
        </p:txBody>
      </p:sp>
      <p:pic>
        <p:nvPicPr>
          <p:cNvPr id="6" name="Grafik 6">
            <a:extLst>
              <a:ext uri="{FF2B5EF4-FFF2-40B4-BE49-F238E27FC236}">
                <a16:creationId xmlns:a16="http://schemas.microsoft.com/office/drawing/2014/main" id="{16437C6A-E31F-E441-B057-C5D6B4276B4F}"/>
              </a:ext>
            </a:extLst>
          </p:cNvPr>
          <p:cNvPicPr>
            <a:picLocks noGrp="1" noChangeAspect="1"/>
          </p:cNvPicPr>
          <p:nvPr>
            <p:ph idx="1"/>
          </p:nvPr>
        </p:nvPicPr>
        <p:blipFill>
          <a:blip r:embed="rId2"/>
          <a:stretch>
            <a:fillRect/>
          </a:stretch>
        </p:blipFill>
        <p:spPr>
          <a:xfrm>
            <a:off x="3439285" y="2336800"/>
            <a:ext cx="4097406" cy="3598863"/>
          </a:xfrm>
          <a:prstGeom prst="rect">
            <a:avLst/>
          </a:prstGeom>
        </p:spPr>
      </p:pic>
      <p:sp>
        <p:nvSpPr>
          <p:cNvPr id="5" name="Stern: 7 Zacken 4">
            <a:extLst>
              <a:ext uri="{FF2B5EF4-FFF2-40B4-BE49-F238E27FC236}">
                <a16:creationId xmlns:a16="http://schemas.microsoft.com/office/drawing/2014/main" id="{A2520A7C-D0F7-9C40-BAAD-BFB69F72C575}"/>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5</a:t>
            </a:r>
          </a:p>
        </p:txBody>
      </p:sp>
    </p:spTree>
    <p:extLst>
      <p:ext uri="{BB962C8B-B14F-4D97-AF65-F5344CB8AC3E}">
        <p14:creationId xmlns:p14="http://schemas.microsoft.com/office/powerpoint/2010/main" val="385815170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ABF8BE-AD20-7347-9831-83FDEA71F4D9}"/>
              </a:ext>
            </a:extLst>
          </p:cNvPr>
          <p:cNvSpPr>
            <a:spLocks noGrp="1"/>
          </p:cNvSpPr>
          <p:nvPr>
            <p:ph type="title"/>
          </p:nvPr>
        </p:nvSpPr>
        <p:spPr/>
        <p:txBody>
          <a:bodyPr/>
          <a:lstStyle/>
          <a:p>
            <a:r>
              <a:rPr lang="de-DE"/>
              <a:t>5. Was ist das: Satzgefüge?</a:t>
            </a:r>
          </a:p>
        </p:txBody>
      </p:sp>
      <p:sp>
        <p:nvSpPr>
          <p:cNvPr id="3" name="Inhaltsplatzhalter 2">
            <a:extLst>
              <a:ext uri="{FF2B5EF4-FFF2-40B4-BE49-F238E27FC236}">
                <a16:creationId xmlns:a16="http://schemas.microsoft.com/office/drawing/2014/main" id="{1AB8349A-8F5D-9841-B047-F7CB93ECC85D}"/>
              </a:ext>
            </a:extLst>
          </p:cNvPr>
          <p:cNvSpPr>
            <a:spLocks noGrp="1"/>
          </p:cNvSpPr>
          <p:nvPr>
            <p:ph idx="1"/>
          </p:nvPr>
        </p:nvSpPr>
        <p:spPr/>
        <p:txBody>
          <a:bodyPr>
            <a:normAutofit/>
          </a:bodyPr>
          <a:lstStyle/>
          <a:p>
            <a:endParaRPr lang="de-DE" sz="3200"/>
          </a:p>
          <a:p>
            <a:pPr marL="514350" indent="-514350">
              <a:buAutoNum type="alphaUcParenR"/>
            </a:pPr>
            <a:r>
              <a:rPr lang="de-DE" sz="3200"/>
              <a:t> Ein neues Buch über Grammatik</a:t>
            </a:r>
          </a:p>
          <a:p>
            <a:pPr marL="514350" indent="-514350">
              <a:buAutoNum type="alphaUcParenR"/>
            </a:pPr>
            <a:r>
              <a:rPr lang="de-DE" sz="3200"/>
              <a:t> Zwei Hauptsätze hintereinander</a:t>
            </a:r>
          </a:p>
          <a:p>
            <a:pPr marL="514350" indent="-514350">
              <a:buAutoNum type="alphaUcParenR"/>
            </a:pPr>
            <a:r>
              <a:rPr lang="de-DE" sz="3200"/>
              <a:t> Ein Satz mit 3 Subjekten</a:t>
            </a:r>
          </a:p>
          <a:p>
            <a:pPr marL="514350" indent="-514350">
              <a:buAutoNum type="alphaUcParenR"/>
            </a:pPr>
            <a:r>
              <a:rPr lang="de-DE" sz="3200"/>
              <a:t> Ein Hauptsatz plus Nebensatz</a:t>
            </a:r>
          </a:p>
        </p:txBody>
      </p:sp>
      <p:sp>
        <p:nvSpPr>
          <p:cNvPr id="5" name="Stern: 7 Zacken 4">
            <a:extLst>
              <a:ext uri="{FF2B5EF4-FFF2-40B4-BE49-F238E27FC236}">
                <a16:creationId xmlns:a16="http://schemas.microsoft.com/office/drawing/2014/main" id="{F9F59F40-B36C-A54B-BAF8-E1C5322E5D16}"/>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1</a:t>
            </a:r>
          </a:p>
        </p:txBody>
      </p:sp>
    </p:spTree>
    <p:extLst>
      <p:ext uri="{BB962C8B-B14F-4D97-AF65-F5344CB8AC3E}">
        <p14:creationId xmlns:p14="http://schemas.microsoft.com/office/powerpoint/2010/main" val="21876965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edge">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edge">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73048A-7E28-564E-B882-6812C4397F4A}"/>
              </a:ext>
            </a:extLst>
          </p:cNvPr>
          <p:cNvSpPr>
            <a:spLocks noGrp="1"/>
          </p:cNvSpPr>
          <p:nvPr>
            <p:ph type="title"/>
          </p:nvPr>
        </p:nvSpPr>
        <p:spPr/>
        <p:txBody>
          <a:bodyPr/>
          <a:lstStyle/>
          <a:p>
            <a:r>
              <a:rPr lang="de-DE"/>
              <a:t>Na klar! Antwort D) ist richtig! Hauptsatz plus Nebensatz!</a:t>
            </a:r>
          </a:p>
        </p:txBody>
      </p:sp>
      <p:pic>
        <p:nvPicPr>
          <p:cNvPr id="6" name="Grafik 6">
            <a:extLst>
              <a:ext uri="{FF2B5EF4-FFF2-40B4-BE49-F238E27FC236}">
                <a16:creationId xmlns:a16="http://schemas.microsoft.com/office/drawing/2014/main" id="{D1AF9896-81CD-8A40-A1F2-F1C04556C8AA}"/>
              </a:ext>
            </a:extLst>
          </p:cNvPr>
          <p:cNvPicPr>
            <a:picLocks noGrp="1" noChangeAspect="1"/>
          </p:cNvPicPr>
          <p:nvPr>
            <p:ph idx="1"/>
          </p:nvPr>
        </p:nvPicPr>
        <p:blipFill>
          <a:blip r:embed="rId2"/>
          <a:stretch>
            <a:fillRect/>
          </a:stretch>
        </p:blipFill>
        <p:spPr>
          <a:xfrm>
            <a:off x="2535372" y="2336800"/>
            <a:ext cx="5905231" cy="3598863"/>
          </a:xfrm>
          <a:prstGeom prst="rect">
            <a:avLst/>
          </a:prstGeom>
        </p:spPr>
      </p:pic>
      <p:sp>
        <p:nvSpPr>
          <p:cNvPr id="5" name="Stern: 7 Zacken 4">
            <a:extLst>
              <a:ext uri="{FF2B5EF4-FFF2-40B4-BE49-F238E27FC236}">
                <a16:creationId xmlns:a16="http://schemas.microsoft.com/office/drawing/2014/main" id="{CB6C5353-5AD4-0142-BF1D-18D01602DDCD}"/>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1</a:t>
            </a:r>
          </a:p>
        </p:txBody>
      </p:sp>
    </p:spTree>
    <p:extLst>
      <p:ext uri="{BB962C8B-B14F-4D97-AF65-F5344CB8AC3E}">
        <p14:creationId xmlns:p14="http://schemas.microsoft.com/office/powerpoint/2010/main" val="19563972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D7486-C4AD-D146-A1A5-3A8708596687}"/>
              </a:ext>
            </a:extLst>
          </p:cNvPr>
          <p:cNvSpPr>
            <a:spLocks noGrp="1"/>
          </p:cNvSpPr>
          <p:nvPr>
            <p:ph type="title"/>
          </p:nvPr>
        </p:nvSpPr>
        <p:spPr/>
        <p:txBody>
          <a:bodyPr/>
          <a:lstStyle/>
          <a:p>
            <a:r>
              <a:rPr lang="de-DE"/>
              <a:t> 6. Welcher dieser Sätze ist ein Satzgefüge?</a:t>
            </a:r>
          </a:p>
        </p:txBody>
      </p:sp>
      <p:sp>
        <p:nvSpPr>
          <p:cNvPr id="3" name="Inhaltsplatzhalter 2">
            <a:extLst>
              <a:ext uri="{FF2B5EF4-FFF2-40B4-BE49-F238E27FC236}">
                <a16:creationId xmlns:a16="http://schemas.microsoft.com/office/drawing/2014/main" id="{7474FF72-33D5-8846-92C8-CA06338D41D7}"/>
              </a:ext>
            </a:extLst>
          </p:cNvPr>
          <p:cNvSpPr>
            <a:spLocks noGrp="1"/>
          </p:cNvSpPr>
          <p:nvPr>
            <p:ph idx="1"/>
          </p:nvPr>
        </p:nvSpPr>
        <p:spPr/>
        <p:txBody>
          <a:bodyPr>
            <a:normAutofit fontScale="92500"/>
          </a:bodyPr>
          <a:lstStyle/>
          <a:p>
            <a:endParaRPr lang="de-DE"/>
          </a:p>
          <a:p>
            <a:pPr marL="514350" indent="-514350">
              <a:buAutoNum type="alphaUcParenR"/>
            </a:pPr>
            <a:r>
              <a:rPr lang="de-DE" sz="3200"/>
              <a:t>Mama geht zum Supermarkt,weil der Kühlschrank leer ist.</a:t>
            </a:r>
          </a:p>
          <a:p>
            <a:pPr marL="514350" indent="-514350">
              <a:buAutoNum type="alphaUcParenR"/>
            </a:pPr>
            <a:r>
              <a:rPr lang="de-DE" sz="3200"/>
              <a:t> Mama geht zum Supermarkt an der Ecke.</a:t>
            </a:r>
          </a:p>
          <a:p>
            <a:pPr marL="514350" indent="-514350">
              <a:buAutoNum type="alphaUcParenR" startAt="3"/>
            </a:pPr>
            <a:r>
              <a:rPr lang="de-DE" sz="3200"/>
              <a:t>Mama geht zum Supermarkt, wir brauchen Gemüse</a:t>
            </a:r>
          </a:p>
          <a:p>
            <a:pPr marL="514350" indent="-514350">
              <a:buAutoNum type="alphaUcParenR" startAt="3"/>
            </a:pPr>
            <a:r>
              <a:rPr lang="de-DE" sz="3200"/>
              <a:t>Mama geht zum Supermarkt, dort guckt sie nach frischen Bananen</a:t>
            </a:r>
          </a:p>
        </p:txBody>
      </p:sp>
      <p:sp>
        <p:nvSpPr>
          <p:cNvPr id="7" name="Stern: 7 Zacken 6">
            <a:extLst>
              <a:ext uri="{FF2B5EF4-FFF2-40B4-BE49-F238E27FC236}">
                <a16:creationId xmlns:a16="http://schemas.microsoft.com/office/drawing/2014/main" id="{A2C7259A-010D-FB40-89BC-DDDF2FD81A79}"/>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2</a:t>
            </a:r>
          </a:p>
        </p:txBody>
      </p:sp>
    </p:spTree>
    <p:extLst>
      <p:ext uri="{BB962C8B-B14F-4D97-AF65-F5344CB8AC3E}">
        <p14:creationId xmlns:p14="http://schemas.microsoft.com/office/powerpoint/2010/main" val="93800519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edge">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edge">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A04F04-0694-E247-86BE-12F27771F35A}"/>
              </a:ext>
            </a:extLst>
          </p:cNvPr>
          <p:cNvSpPr>
            <a:spLocks noGrp="1"/>
          </p:cNvSpPr>
          <p:nvPr>
            <p:ph type="title"/>
          </p:nvPr>
        </p:nvSpPr>
        <p:spPr/>
        <p:txBody>
          <a:bodyPr>
            <a:normAutofit/>
          </a:bodyPr>
          <a:lstStyle/>
          <a:p>
            <a:r>
              <a:rPr lang="de-DE"/>
              <a:t>Antwort A) ist richtig! Mama geht zum Supermarkt, weil der Kühlschrank leer ist. </a:t>
            </a:r>
          </a:p>
        </p:txBody>
      </p:sp>
      <p:pic>
        <p:nvPicPr>
          <p:cNvPr id="6" name="Grafik 6">
            <a:extLst>
              <a:ext uri="{FF2B5EF4-FFF2-40B4-BE49-F238E27FC236}">
                <a16:creationId xmlns:a16="http://schemas.microsoft.com/office/drawing/2014/main" id="{C58D1E91-D32E-9349-B47A-445E28707299}"/>
              </a:ext>
            </a:extLst>
          </p:cNvPr>
          <p:cNvPicPr>
            <a:picLocks noGrp="1" noChangeAspect="1"/>
          </p:cNvPicPr>
          <p:nvPr>
            <p:ph idx="1"/>
          </p:nvPr>
        </p:nvPicPr>
        <p:blipFill>
          <a:blip r:embed="rId2"/>
          <a:stretch>
            <a:fillRect/>
          </a:stretch>
        </p:blipFill>
        <p:spPr>
          <a:xfrm>
            <a:off x="4664519" y="2336800"/>
            <a:ext cx="2583975" cy="4267750"/>
          </a:xfrm>
          <a:prstGeom prst="rect">
            <a:avLst/>
          </a:prstGeom>
        </p:spPr>
      </p:pic>
      <p:sp>
        <p:nvSpPr>
          <p:cNvPr id="5" name="Stern: 7 Zacken 4">
            <a:extLst>
              <a:ext uri="{FF2B5EF4-FFF2-40B4-BE49-F238E27FC236}">
                <a16:creationId xmlns:a16="http://schemas.microsoft.com/office/drawing/2014/main" id="{E20B1023-CED1-564E-82C9-91A062B69DC6}"/>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2</a:t>
            </a:r>
          </a:p>
        </p:txBody>
      </p:sp>
    </p:spTree>
    <p:extLst>
      <p:ext uri="{BB962C8B-B14F-4D97-AF65-F5344CB8AC3E}">
        <p14:creationId xmlns:p14="http://schemas.microsoft.com/office/powerpoint/2010/main" val="30954057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9C663-B0A3-3041-900F-D44D85C43257}"/>
              </a:ext>
            </a:extLst>
          </p:cNvPr>
          <p:cNvSpPr>
            <a:spLocks noGrp="1"/>
          </p:cNvSpPr>
          <p:nvPr>
            <p:ph type="title"/>
          </p:nvPr>
        </p:nvSpPr>
        <p:spPr/>
        <p:txBody>
          <a:bodyPr/>
          <a:lstStyle/>
          <a:p>
            <a:r>
              <a:rPr lang="de-DE"/>
              <a:t>7. Satzglieder können…</a:t>
            </a:r>
          </a:p>
        </p:txBody>
      </p:sp>
      <p:sp>
        <p:nvSpPr>
          <p:cNvPr id="3" name="Inhaltsplatzhalter 2">
            <a:extLst>
              <a:ext uri="{FF2B5EF4-FFF2-40B4-BE49-F238E27FC236}">
                <a16:creationId xmlns:a16="http://schemas.microsoft.com/office/drawing/2014/main" id="{EBD21924-9747-1F40-AED5-D7CE2053E744}"/>
              </a:ext>
            </a:extLst>
          </p:cNvPr>
          <p:cNvSpPr>
            <a:spLocks noGrp="1"/>
          </p:cNvSpPr>
          <p:nvPr>
            <p:ph idx="1"/>
          </p:nvPr>
        </p:nvSpPr>
        <p:spPr/>
        <p:txBody>
          <a:bodyPr>
            <a:normAutofit/>
          </a:bodyPr>
          <a:lstStyle/>
          <a:p>
            <a:endParaRPr lang="de-DE" sz="3200"/>
          </a:p>
          <a:p>
            <a:pPr marL="0" indent="0">
              <a:buNone/>
            </a:pPr>
            <a:r>
              <a:rPr lang="de-DE" sz="3200"/>
              <a:t>A) Sich in Luft lösen.
B) Auch ausmehreren Wörtern bestehen.
C) Nur aus einem Wort bestehen.
D) verschiedene Namen haben.</a:t>
            </a:r>
          </a:p>
        </p:txBody>
      </p:sp>
      <p:sp>
        <p:nvSpPr>
          <p:cNvPr id="5" name="Stern: 7 Zacken 4">
            <a:extLst>
              <a:ext uri="{FF2B5EF4-FFF2-40B4-BE49-F238E27FC236}">
                <a16:creationId xmlns:a16="http://schemas.microsoft.com/office/drawing/2014/main" id="{C071E814-5F8C-5D4D-90DE-060971F19E54}"/>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3</a:t>
            </a:r>
          </a:p>
        </p:txBody>
      </p:sp>
    </p:spTree>
    <p:extLst>
      <p:ext uri="{BB962C8B-B14F-4D97-AF65-F5344CB8AC3E}">
        <p14:creationId xmlns:p14="http://schemas.microsoft.com/office/powerpoint/2010/main" val="425093354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A94FB4-C042-944F-836F-360723542E48}"/>
              </a:ext>
            </a:extLst>
          </p:cNvPr>
          <p:cNvSpPr>
            <a:spLocks noGrp="1"/>
          </p:cNvSpPr>
          <p:nvPr>
            <p:ph type="title"/>
          </p:nvPr>
        </p:nvSpPr>
        <p:spPr/>
        <p:txBody>
          <a:bodyPr>
            <a:normAutofit fontScale="90000"/>
          </a:bodyPr>
          <a:lstStyle/>
          <a:p>
            <a:r>
              <a:rPr lang="de-DE"/>
              <a:t>Richtig sind Antwort  B) C) D). Satzglieder können aus mehreren Wörtern bestehen aus einem Wort und unterschiedliche Namen haben.</a:t>
            </a:r>
          </a:p>
        </p:txBody>
      </p:sp>
      <p:pic>
        <p:nvPicPr>
          <p:cNvPr id="4" name="Grafik 4">
            <a:extLst>
              <a:ext uri="{FF2B5EF4-FFF2-40B4-BE49-F238E27FC236}">
                <a16:creationId xmlns:a16="http://schemas.microsoft.com/office/drawing/2014/main" id="{E0880175-881D-1040-B6FB-15B84AB33E79}"/>
              </a:ext>
            </a:extLst>
          </p:cNvPr>
          <p:cNvPicPr>
            <a:picLocks noGrp="1" noChangeAspect="1"/>
          </p:cNvPicPr>
          <p:nvPr>
            <p:ph idx="1"/>
          </p:nvPr>
        </p:nvPicPr>
        <p:blipFill>
          <a:blip r:embed="rId2"/>
          <a:stretch>
            <a:fillRect/>
          </a:stretch>
        </p:blipFill>
        <p:spPr>
          <a:xfrm>
            <a:off x="2825415" y="2336800"/>
            <a:ext cx="5325146" cy="3598863"/>
          </a:xfrm>
          <a:prstGeom prst="rect">
            <a:avLst/>
          </a:prstGeom>
        </p:spPr>
      </p:pic>
      <p:sp>
        <p:nvSpPr>
          <p:cNvPr id="7" name="Stern: 7 Zacken 6">
            <a:extLst>
              <a:ext uri="{FF2B5EF4-FFF2-40B4-BE49-F238E27FC236}">
                <a16:creationId xmlns:a16="http://schemas.microsoft.com/office/drawing/2014/main" id="{803C1840-A3C4-A34D-9731-3C9AE85C675D}"/>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3</a:t>
            </a:r>
          </a:p>
        </p:txBody>
      </p:sp>
    </p:spTree>
    <p:extLst>
      <p:ext uri="{BB962C8B-B14F-4D97-AF65-F5344CB8AC3E}">
        <p14:creationId xmlns:p14="http://schemas.microsoft.com/office/powerpoint/2010/main" val="374371524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5AEE3-9484-704F-A0E9-C072838CE98C}"/>
              </a:ext>
            </a:extLst>
          </p:cNvPr>
          <p:cNvSpPr>
            <a:spLocks noGrp="1"/>
          </p:cNvSpPr>
          <p:nvPr>
            <p:ph type="title"/>
          </p:nvPr>
        </p:nvSpPr>
        <p:spPr/>
        <p:txBody>
          <a:bodyPr/>
          <a:lstStyle/>
          <a:p>
            <a:r>
              <a:rPr lang="de-DE"/>
              <a:t>8. Welche dieser Nomen hat den Genus Femininum.</a:t>
            </a:r>
          </a:p>
        </p:txBody>
      </p:sp>
      <p:sp>
        <p:nvSpPr>
          <p:cNvPr id="3" name="Inhaltsplatzhalter 2">
            <a:extLst>
              <a:ext uri="{FF2B5EF4-FFF2-40B4-BE49-F238E27FC236}">
                <a16:creationId xmlns:a16="http://schemas.microsoft.com/office/drawing/2014/main" id="{7FC9EF1A-5418-1943-921F-2EC685A0F76C}"/>
              </a:ext>
            </a:extLst>
          </p:cNvPr>
          <p:cNvSpPr>
            <a:spLocks noGrp="1"/>
          </p:cNvSpPr>
          <p:nvPr>
            <p:ph idx="1"/>
          </p:nvPr>
        </p:nvSpPr>
        <p:spPr/>
        <p:txBody>
          <a:bodyPr>
            <a:normAutofit/>
          </a:bodyPr>
          <a:lstStyle/>
          <a:p>
            <a:pPr marL="0" indent="0">
              <a:buNone/>
            </a:pPr>
            <a:endParaRPr lang="de-DE" sz="3200"/>
          </a:p>
          <a:p>
            <a:pPr marL="514350" indent="-514350">
              <a:buAutoNum type="alphaUcParenR"/>
            </a:pPr>
            <a:r>
              <a:rPr lang="de-DE" sz="3200"/>
              <a:t>Die Prinzessin
Die Fee
Die Meerjungfrau</a:t>
            </a:r>
          </a:p>
          <a:p>
            <a:pPr marL="514350" indent="-514350">
              <a:buAutoNum type="alphaUcParenR"/>
            </a:pPr>
            <a:r>
              <a:rPr lang="de-DE" sz="3200"/>
              <a:t>Die Nixe</a:t>
            </a:r>
          </a:p>
          <a:p>
            <a:pPr marL="514350" indent="-514350">
              <a:buAutoNum type="alphaUcParenR"/>
            </a:pPr>
            <a:endParaRPr lang="de-DE" sz="3200"/>
          </a:p>
        </p:txBody>
      </p:sp>
      <p:sp>
        <p:nvSpPr>
          <p:cNvPr id="5" name="Stern: 7 Zacken 4">
            <a:extLst>
              <a:ext uri="{FF2B5EF4-FFF2-40B4-BE49-F238E27FC236}">
                <a16:creationId xmlns:a16="http://schemas.microsoft.com/office/drawing/2014/main" id="{FA94EB09-E017-964B-B006-A24E2803E8C4}"/>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4</a:t>
            </a:r>
          </a:p>
        </p:txBody>
      </p:sp>
    </p:spTree>
    <p:extLst>
      <p:ext uri="{BB962C8B-B14F-4D97-AF65-F5344CB8AC3E}">
        <p14:creationId xmlns:p14="http://schemas.microsoft.com/office/powerpoint/2010/main" val="53084124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A3DBC-88DD-5D4E-8B49-27CE33BAD9B0}"/>
              </a:ext>
            </a:extLst>
          </p:cNvPr>
          <p:cNvSpPr>
            <a:spLocks noGrp="1"/>
          </p:cNvSpPr>
          <p:nvPr>
            <p:ph type="title"/>
          </p:nvPr>
        </p:nvSpPr>
        <p:spPr/>
        <p:txBody>
          <a:bodyPr>
            <a:normAutofit fontScale="90000"/>
          </a:bodyPr>
          <a:lstStyle/>
          <a:p>
            <a:r>
              <a:rPr lang="de-DE"/>
              <a:t>Alle 4 Antworten sind richtig… Das erkennt man daran, das der Artikel in der Grundform „die“ ist.</a:t>
            </a:r>
          </a:p>
        </p:txBody>
      </p:sp>
      <p:pic>
        <p:nvPicPr>
          <p:cNvPr id="4" name="Grafik 4">
            <a:extLst>
              <a:ext uri="{FF2B5EF4-FFF2-40B4-BE49-F238E27FC236}">
                <a16:creationId xmlns:a16="http://schemas.microsoft.com/office/drawing/2014/main" id="{C1EADE25-3F30-534D-9322-8DC03C77F9BC}"/>
              </a:ext>
            </a:extLst>
          </p:cNvPr>
          <p:cNvPicPr>
            <a:picLocks noGrp="1" noChangeAspect="1"/>
          </p:cNvPicPr>
          <p:nvPr>
            <p:ph idx="1"/>
          </p:nvPr>
        </p:nvPicPr>
        <p:blipFill>
          <a:blip r:embed="rId2"/>
          <a:stretch>
            <a:fillRect/>
          </a:stretch>
        </p:blipFill>
        <p:spPr>
          <a:xfrm>
            <a:off x="2274717" y="2336800"/>
            <a:ext cx="6426541" cy="3598863"/>
          </a:xfrm>
          <a:prstGeom prst="rect">
            <a:avLst/>
          </a:prstGeom>
        </p:spPr>
      </p:pic>
      <p:sp>
        <p:nvSpPr>
          <p:cNvPr id="7" name="Stern: 7 Zacken 6">
            <a:extLst>
              <a:ext uri="{FF2B5EF4-FFF2-40B4-BE49-F238E27FC236}">
                <a16:creationId xmlns:a16="http://schemas.microsoft.com/office/drawing/2014/main" id="{7C1AB802-6914-AC48-B27D-4501941065B4}"/>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4</a:t>
            </a:r>
          </a:p>
        </p:txBody>
      </p:sp>
    </p:spTree>
    <p:extLst>
      <p:ext uri="{BB962C8B-B14F-4D97-AF65-F5344CB8AC3E}">
        <p14:creationId xmlns:p14="http://schemas.microsoft.com/office/powerpoint/2010/main" val="34143151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A4B61C-CDC2-A542-89E8-5AD245F9182B}"/>
              </a:ext>
            </a:extLst>
          </p:cNvPr>
          <p:cNvSpPr>
            <a:spLocks noGrp="1"/>
          </p:cNvSpPr>
          <p:nvPr>
            <p:ph type="title"/>
          </p:nvPr>
        </p:nvSpPr>
        <p:spPr/>
        <p:txBody>
          <a:bodyPr/>
          <a:lstStyle/>
          <a:p>
            <a:r>
              <a:rPr lang="de-DE"/>
              <a:t>Wie funktioniert das Quiz?</a:t>
            </a:r>
          </a:p>
        </p:txBody>
      </p:sp>
      <p:sp>
        <p:nvSpPr>
          <p:cNvPr id="3" name="Inhaltsplatzhalter 2">
            <a:extLst>
              <a:ext uri="{FF2B5EF4-FFF2-40B4-BE49-F238E27FC236}">
                <a16:creationId xmlns:a16="http://schemas.microsoft.com/office/drawing/2014/main" id="{4C70B215-2D48-8E4F-BCD2-708E31C3C789}"/>
              </a:ext>
            </a:extLst>
          </p:cNvPr>
          <p:cNvSpPr>
            <a:spLocks noGrp="1"/>
          </p:cNvSpPr>
          <p:nvPr>
            <p:ph idx="1"/>
          </p:nvPr>
        </p:nvSpPr>
        <p:spPr/>
        <p:txBody>
          <a:bodyPr>
            <a:normAutofit fontScale="85000" lnSpcReduction="20000"/>
          </a:bodyPr>
          <a:lstStyle/>
          <a:p>
            <a:r>
              <a:rPr lang="de-DE" sz="2800"/>
              <a:t>Wählt die Antwort die ihr meint, die richtig ist
Merkt euch den Buchstaben davon
Für jede Frage gibt es Punkte</a:t>
            </a:r>
          </a:p>
          <a:p>
            <a:r>
              <a:rPr lang="de-DE" sz="2800"/>
              <a:t>Die Punkte stehen in einem kleinen Stern an der Seit
Wenn ihr richtig seit, notiert die Punktzahl von dem Stern auf einem Zettel
Am Ende rechnet zusammen
Manchmal sind mehrere Antworten richtig
Dann darfst du nur die Punktzahl notieren wenn du auch alle Antworten hast die richtig hast!</a:t>
            </a:r>
          </a:p>
        </p:txBody>
      </p:sp>
    </p:spTree>
    <p:extLst>
      <p:ext uri="{BB962C8B-B14F-4D97-AF65-F5344CB8AC3E}">
        <p14:creationId xmlns:p14="http://schemas.microsoft.com/office/powerpoint/2010/main" val="6750937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61A49D-BC85-D244-8387-B3980BCF96A1}"/>
              </a:ext>
            </a:extLst>
          </p:cNvPr>
          <p:cNvSpPr>
            <a:spLocks noGrp="1"/>
          </p:cNvSpPr>
          <p:nvPr>
            <p:ph type="title"/>
          </p:nvPr>
        </p:nvSpPr>
        <p:spPr/>
        <p:txBody>
          <a:bodyPr/>
          <a:lstStyle/>
          <a:p>
            <a:r>
              <a:rPr lang="de-DE"/>
              <a:t>9. Wie heißen die 2 anderen Genus Formen?</a:t>
            </a:r>
          </a:p>
        </p:txBody>
      </p:sp>
      <p:sp>
        <p:nvSpPr>
          <p:cNvPr id="3" name="Inhaltsplatzhalter 2">
            <a:extLst>
              <a:ext uri="{FF2B5EF4-FFF2-40B4-BE49-F238E27FC236}">
                <a16:creationId xmlns:a16="http://schemas.microsoft.com/office/drawing/2014/main" id="{BED42C07-B531-CF47-80CC-38F27920D0E2}"/>
              </a:ext>
            </a:extLst>
          </p:cNvPr>
          <p:cNvSpPr>
            <a:spLocks noGrp="1"/>
          </p:cNvSpPr>
          <p:nvPr>
            <p:ph idx="1"/>
          </p:nvPr>
        </p:nvSpPr>
        <p:spPr/>
        <p:txBody>
          <a:bodyPr/>
          <a:lstStyle/>
          <a:p>
            <a:endParaRPr lang="de-DE"/>
          </a:p>
          <a:p>
            <a:pPr marL="514350" indent="-514350">
              <a:buAutoNum type="alphaUcParenR"/>
            </a:pPr>
            <a:r>
              <a:rPr lang="de-DE" sz="3200"/>
              <a:t>Adverbial und Attribut</a:t>
            </a:r>
          </a:p>
          <a:p>
            <a:pPr marL="514350" indent="-514350">
              <a:buAutoNum type="alphaUcParenR"/>
            </a:pPr>
            <a:r>
              <a:rPr lang="de-DE" sz="3200"/>
              <a:t>Maskulinum und Neutrum
Kasus und Numinativ
Neutrum und Objekt </a:t>
            </a:r>
          </a:p>
        </p:txBody>
      </p:sp>
      <p:sp>
        <p:nvSpPr>
          <p:cNvPr id="5" name="Stern: 7 Zacken 4">
            <a:extLst>
              <a:ext uri="{FF2B5EF4-FFF2-40B4-BE49-F238E27FC236}">
                <a16:creationId xmlns:a16="http://schemas.microsoft.com/office/drawing/2014/main" id="{E97B0C24-4D09-BE4B-8A46-DDB36A84B614}"/>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3</a:t>
            </a:r>
          </a:p>
        </p:txBody>
      </p:sp>
    </p:spTree>
    <p:extLst>
      <p:ext uri="{BB962C8B-B14F-4D97-AF65-F5344CB8AC3E}">
        <p14:creationId xmlns:p14="http://schemas.microsoft.com/office/powerpoint/2010/main" val="92205029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61C56-CE22-2D4F-ADA1-B9431C1C2FEB}"/>
              </a:ext>
            </a:extLst>
          </p:cNvPr>
          <p:cNvSpPr>
            <a:spLocks noGrp="1"/>
          </p:cNvSpPr>
          <p:nvPr>
            <p:ph type="title"/>
          </p:nvPr>
        </p:nvSpPr>
        <p:spPr/>
        <p:txBody>
          <a:bodyPr/>
          <a:lstStyle/>
          <a:p>
            <a:r>
              <a:rPr lang="de-DE"/>
              <a:t>Antwort b) ist richtig. Maskulinum und Neutrum.</a:t>
            </a:r>
          </a:p>
        </p:txBody>
      </p:sp>
      <p:sp>
        <p:nvSpPr>
          <p:cNvPr id="3" name="Inhaltsplatzhalter 2">
            <a:extLst>
              <a:ext uri="{FF2B5EF4-FFF2-40B4-BE49-F238E27FC236}">
                <a16:creationId xmlns:a16="http://schemas.microsoft.com/office/drawing/2014/main" id="{5A0E8521-962F-4D45-877E-952EB36F3501}"/>
              </a:ext>
            </a:extLst>
          </p:cNvPr>
          <p:cNvSpPr>
            <a:spLocks noGrp="1"/>
          </p:cNvSpPr>
          <p:nvPr>
            <p:ph idx="1"/>
          </p:nvPr>
        </p:nvSpPr>
        <p:spPr/>
        <p:txBody>
          <a:bodyPr/>
          <a:lstStyle/>
          <a:p>
            <a:endParaRPr lang="de-DE"/>
          </a:p>
          <a:p>
            <a:pPr marL="0" indent="0">
              <a:buNone/>
            </a:pPr>
            <a:endParaRPr lang="de-DE" sz="3200"/>
          </a:p>
        </p:txBody>
      </p:sp>
      <p:sp>
        <p:nvSpPr>
          <p:cNvPr id="5" name="Stern: 7 Zacken 4">
            <a:extLst>
              <a:ext uri="{FF2B5EF4-FFF2-40B4-BE49-F238E27FC236}">
                <a16:creationId xmlns:a16="http://schemas.microsoft.com/office/drawing/2014/main" id="{62D34F38-7732-5646-845B-F40ED4835EAD}"/>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3</a:t>
            </a:r>
          </a:p>
        </p:txBody>
      </p:sp>
      <p:pic>
        <p:nvPicPr>
          <p:cNvPr id="8" name="Grafik 8">
            <a:extLst>
              <a:ext uri="{FF2B5EF4-FFF2-40B4-BE49-F238E27FC236}">
                <a16:creationId xmlns:a16="http://schemas.microsoft.com/office/drawing/2014/main" id="{151DD52D-D6F0-884F-9910-FA70E7BD26A6}"/>
              </a:ext>
            </a:extLst>
          </p:cNvPr>
          <p:cNvPicPr>
            <a:picLocks noChangeAspect="1"/>
          </p:cNvPicPr>
          <p:nvPr/>
        </p:nvPicPr>
        <p:blipFill>
          <a:blip r:embed="rId2"/>
          <a:stretch>
            <a:fillRect/>
          </a:stretch>
        </p:blipFill>
        <p:spPr>
          <a:xfrm>
            <a:off x="2714500" y="2127273"/>
            <a:ext cx="6668679" cy="4314845"/>
          </a:xfrm>
          <a:prstGeom prst="rect">
            <a:avLst/>
          </a:prstGeom>
        </p:spPr>
      </p:pic>
    </p:spTree>
    <p:extLst>
      <p:ext uri="{BB962C8B-B14F-4D97-AF65-F5344CB8AC3E}">
        <p14:creationId xmlns:p14="http://schemas.microsoft.com/office/powerpoint/2010/main" val="334340562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2DF172-609B-564A-A627-73FE73BD3115}"/>
              </a:ext>
            </a:extLst>
          </p:cNvPr>
          <p:cNvSpPr>
            <a:spLocks noGrp="1"/>
          </p:cNvSpPr>
          <p:nvPr>
            <p:ph type="title"/>
          </p:nvPr>
        </p:nvSpPr>
        <p:spPr/>
        <p:txBody>
          <a:bodyPr/>
          <a:lstStyle/>
          <a:p>
            <a:r>
              <a:rPr lang="de-DE"/>
              <a:t>Nun zu den Punkten…</a:t>
            </a:r>
          </a:p>
        </p:txBody>
      </p:sp>
      <p:sp>
        <p:nvSpPr>
          <p:cNvPr id="3" name="Inhaltsplatzhalter 2">
            <a:extLst>
              <a:ext uri="{FF2B5EF4-FFF2-40B4-BE49-F238E27FC236}">
                <a16:creationId xmlns:a16="http://schemas.microsoft.com/office/drawing/2014/main" id="{03611000-EC9D-4041-B516-2D2CE8A3EFFA}"/>
              </a:ext>
            </a:extLst>
          </p:cNvPr>
          <p:cNvSpPr>
            <a:spLocks noGrp="1"/>
          </p:cNvSpPr>
          <p:nvPr>
            <p:ph idx="1"/>
          </p:nvPr>
        </p:nvSpPr>
        <p:spPr>
          <a:xfrm>
            <a:off x="680321" y="2336873"/>
            <a:ext cx="9613861" cy="3599316"/>
          </a:xfrm>
        </p:spPr>
        <p:txBody>
          <a:bodyPr>
            <a:normAutofit lnSpcReduction="10000"/>
          </a:bodyPr>
          <a:lstStyle/>
          <a:p>
            <a:r>
              <a:rPr lang="de-DE" sz="2000"/>
              <a:t>26-27: Du hast voll abgerockt! Du kannst dich Grammatik-Champion nännen.</a:t>
            </a:r>
          </a:p>
          <a:p>
            <a:r>
              <a:rPr lang="de-DE" sz="2000"/>
              <a:t>24-25: Super!!! Du bist ja ein Grammatik-Experte!!</a:t>
            </a:r>
          </a:p>
          <a:p>
            <a:r>
              <a:rPr lang="de-DE" sz="2000"/>
              <a:t>20- 23: Du hast das auch souverän gemeistert. Herzlichen Glückwunsch!</a:t>
            </a:r>
          </a:p>
          <a:p>
            <a:r>
              <a:rPr lang="de-DE" sz="2000"/>
              <a:t>16-19: Da geht noch ein bisschen mehr oder? Vielleicht kannst du dir manches nochmal durchlesen. Trotzdem toll gemacht!</a:t>
            </a:r>
          </a:p>
          <a:p>
            <a:r>
              <a:rPr lang="de-DE" sz="2000"/>
              <a:t>12- 15 : Okay, sagen wir so, es war nicht ganz einfach oder?Das nächste Mal wird‘s besser!!! Toll das du mitgemacht hast!</a:t>
            </a:r>
          </a:p>
          <a:p>
            <a:r>
              <a:rPr lang="de-DE" sz="2000"/>
              <a:t>8- 11: Grammatik ist nicht deine Stärke oder? Aber mach dir nichts draus! In anderen Dingen bist du unschlagbar! Schön das du es versucht hast!</a:t>
            </a:r>
          </a:p>
          <a:p>
            <a:r>
              <a:rPr lang="de-DE" sz="2000"/>
              <a:t>0-7: Echt jetzt? Ich hoffe du über das nochmal! Ein Meister ist noch nie vom Himmel gefallen! Toll das du dabei warst!!!</a:t>
            </a:r>
          </a:p>
          <a:p>
            <a:endParaRPr lang="de-DE"/>
          </a:p>
        </p:txBody>
      </p:sp>
    </p:spTree>
    <p:extLst>
      <p:ext uri="{BB962C8B-B14F-4D97-AF65-F5344CB8AC3E}">
        <p14:creationId xmlns:p14="http://schemas.microsoft.com/office/powerpoint/2010/main" val="25381933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D131A2-28B4-AB4D-9280-4C9A87FD4A80}"/>
              </a:ext>
            </a:extLst>
          </p:cNvPr>
          <p:cNvSpPr>
            <a:spLocks noGrp="1"/>
          </p:cNvSpPr>
          <p:nvPr>
            <p:ph type="title"/>
          </p:nvPr>
        </p:nvSpPr>
        <p:spPr/>
        <p:txBody>
          <a:bodyPr/>
          <a:lstStyle/>
          <a:p>
            <a:r>
              <a:rPr lang="de-DE"/>
              <a:t>Ich hoffe mein Quiz hat euch gefallen!!! Wenn nicht, ist auch nicht schlimm ; )</a:t>
            </a:r>
          </a:p>
        </p:txBody>
      </p:sp>
      <p:pic>
        <p:nvPicPr>
          <p:cNvPr id="4" name="Grafik 4">
            <a:extLst>
              <a:ext uri="{FF2B5EF4-FFF2-40B4-BE49-F238E27FC236}">
                <a16:creationId xmlns:a16="http://schemas.microsoft.com/office/drawing/2014/main" id="{C077F86B-D46F-CC41-A2B0-F5B251B0E432}"/>
              </a:ext>
            </a:extLst>
          </p:cNvPr>
          <p:cNvPicPr>
            <a:picLocks noGrp="1" noChangeAspect="1"/>
          </p:cNvPicPr>
          <p:nvPr>
            <p:ph idx="1"/>
          </p:nvPr>
        </p:nvPicPr>
        <p:blipFill>
          <a:blip r:embed="rId2"/>
          <a:stretch>
            <a:fillRect/>
          </a:stretch>
        </p:blipFill>
        <p:spPr>
          <a:xfrm>
            <a:off x="3017365" y="2336800"/>
            <a:ext cx="4941245" cy="3598863"/>
          </a:xfrm>
          <a:prstGeom prst="rect">
            <a:avLst/>
          </a:prstGeom>
        </p:spPr>
      </p:pic>
    </p:spTree>
    <p:extLst>
      <p:ext uri="{BB962C8B-B14F-4D97-AF65-F5344CB8AC3E}">
        <p14:creationId xmlns:p14="http://schemas.microsoft.com/office/powerpoint/2010/main" val="34563703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4D2A9D-E671-C541-9F41-0755DE8C1123}"/>
              </a:ext>
            </a:extLst>
          </p:cNvPr>
          <p:cNvSpPr>
            <a:spLocks noGrp="1"/>
          </p:cNvSpPr>
          <p:nvPr>
            <p:ph type="title"/>
          </p:nvPr>
        </p:nvSpPr>
        <p:spPr/>
        <p:txBody>
          <a:bodyPr/>
          <a:lstStyle/>
          <a:p>
            <a:r>
              <a:rPr lang="de-DE"/>
              <a:t>Es geht los!!!</a:t>
            </a:r>
          </a:p>
        </p:txBody>
      </p:sp>
      <p:pic>
        <p:nvPicPr>
          <p:cNvPr id="4" name="Grafik 4">
            <a:extLst>
              <a:ext uri="{FF2B5EF4-FFF2-40B4-BE49-F238E27FC236}">
                <a16:creationId xmlns:a16="http://schemas.microsoft.com/office/drawing/2014/main" id="{5B170369-18B4-CD4E-8B48-ED29A1754F3C}"/>
              </a:ext>
            </a:extLst>
          </p:cNvPr>
          <p:cNvPicPr>
            <a:picLocks noGrp="1" noChangeAspect="1"/>
          </p:cNvPicPr>
          <p:nvPr>
            <p:ph idx="1"/>
          </p:nvPr>
        </p:nvPicPr>
        <p:blipFill>
          <a:blip r:embed="rId2"/>
          <a:stretch>
            <a:fillRect/>
          </a:stretch>
        </p:blipFill>
        <p:spPr>
          <a:xfrm>
            <a:off x="2748705" y="2336800"/>
            <a:ext cx="5478566" cy="3598863"/>
          </a:xfrm>
          <a:prstGeom prst="rect">
            <a:avLst/>
          </a:prstGeom>
        </p:spPr>
      </p:pic>
    </p:spTree>
    <p:extLst>
      <p:ext uri="{BB962C8B-B14F-4D97-AF65-F5344CB8AC3E}">
        <p14:creationId xmlns:p14="http://schemas.microsoft.com/office/powerpoint/2010/main" val="21575809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C3419-2304-AC45-960A-162596397321}"/>
              </a:ext>
            </a:extLst>
          </p:cNvPr>
          <p:cNvSpPr>
            <a:spLocks noGrp="1"/>
          </p:cNvSpPr>
          <p:nvPr>
            <p:ph type="title"/>
          </p:nvPr>
        </p:nvSpPr>
        <p:spPr/>
        <p:txBody>
          <a:bodyPr/>
          <a:lstStyle/>
          <a:p>
            <a:r>
              <a:rPr lang="de-DE"/>
              <a:t>1. Was davon ist ein Nomen?</a:t>
            </a:r>
          </a:p>
        </p:txBody>
      </p:sp>
      <p:sp>
        <p:nvSpPr>
          <p:cNvPr id="3" name="Inhaltsplatzhalter 2">
            <a:extLst>
              <a:ext uri="{FF2B5EF4-FFF2-40B4-BE49-F238E27FC236}">
                <a16:creationId xmlns:a16="http://schemas.microsoft.com/office/drawing/2014/main" id="{3723EA91-A45F-CD4D-9DEA-872D1A116AD1}"/>
              </a:ext>
            </a:extLst>
          </p:cNvPr>
          <p:cNvSpPr>
            <a:spLocks noGrp="1"/>
          </p:cNvSpPr>
          <p:nvPr>
            <p:ph idx="1"/>
          </p:nvPr>
        </p:nvSpPr>
        <p:spPr>
          <a:xfrm>
            <a:off x="680321" y="2505456"/>
            <a:ext cx="9613861" cy="3599316"/>
          </a:xfrm>
        </p:spPr>
        <p:txBody>
          <a:bodyPr/>
          <a:lstStyle/>
          <a:p>
            <a:endParaRPr lang="de-DE"/>
          </a:p>
          <a:p>
            <a:endParaRPr lang="de-DE"/>
          </a:p>
          <a:p>
            <a:pPr marL="514350" indent="-514350">
              <a:buAutoNum type="alphaUcParenR"/>
            </a:pPr>
            <a:r>
              <a:rPr lang="de-DE" sz="3200"/>
              <a:t>GLÜCK                       C) HÄ?</a:t>
            </a:r>
          </a:p>
          <a:p>
            <a:pPr marL="514350" indent="-514350">
              <a:buAutoNum type="alphaUcParenR"/>
            </a:pPr>
            <a:endParaRPr lang="de-DE" sz="3200"/>
          </a:p>
          <a:p>
            <a:pPr marL="514350" indent="-514350">
              <a:buAutoNum type="alphaUcParenR"/>
            </a:pPr>
            <a:r>
              <a:rPr lang="de-DE" sz="3200"/>
              <a:t>TRAURIG                     D) BLÄULICH</a:t>
            </a:r>
          </a:p>
        </p:txBody>
      </p:sp>
      <p:sp>
        <p:nvSpPr>
          <p:cNvPr id="4" name="Stern: 7 Zacken 3">
            <a:extLst>
              <a:ext uri="{FF2B5EF4-FFF2-40B4-BE49-F238E27FC236}">
                <a16:creationId xmlns:a16="http://schemas.microsoft.com/office/drawing/2014/main" id="{5C1B3B9E-A80F-294E-B3CF-FD5C08166518}"/>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1</a:t>
            </a:r>
          </a:p>
        </p:txBody>
      </p:sp>
    </p:spTree>
    <p:extLst>
      <p:ext uri="{BB962C8B-B14F-4D97-AF65-F5344CB8AC3E}">
        <p14:creationId xmlns:p14="http://schemas.microsoft.com/office/powerpoint/2010/main" val="245794484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edge">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F5E76-940C-194C-B238-4A29872F59C9}"/>
              </a:ext>
            </a:extLst>
          </p:cNvPr>
          <p:cNvSpPr>
            <a:spLocks noGrp="1"/>
          </p:cNvSpPr>
          <p:nvPr>
            <p:ph type="title"/>
          </p:nvPr>
        </p:nvSpPr>
        <p:spPr/>
        <p:txBody>
          <a:bodyPr/>
          <a:lstStyle/>
          <a:p>
            <a:r>
              <a:rPr lang="de-DE"/>
              <a:t>Antwort A) ist richtig! Das Glück!!!</a:t>
            </a:r>
          </a:p>
        </p:txBody>
      </p:sp>
      <p:pic>
        <p:nvPicPr>
          <p:cNvPr id="4" name="Grafik 4">
            <a:extLst>
              <a:ext uri="{FF2B5EF4-FFF2-40B4-BE49-F238E27FC236}">
                <a16:creationId xmlns:a16="http://schemas.microsoft.com/office/drawing/2014/main" id="{44786405-10BE-4241-B697-07EFD48557A1}"/>
              </a:ext>
            </a:extLst>
          </p:cNvPr>
          <p:cNvPicPr>
            <a:picLocks noGrp="1" noChangeAspect="1"/>
          </p:cNvPicPr>
          <p:nvPr>
            <p:ph idx="1"/>
          </p:nvPr>
        </p:nvPicPr>
        <p:blipFill>
          <a:blip r:embed="rId2"/>
          <a:stretch>
            <a:fillRect/>
          </a:stretch>
        </p:blipFill>
        <p:spPr>
          <a:xfrm>
            <a:off x="1814343" y="2336800"/>
            <a:ext cx="7347289" cy="3598863"/>
          </a:xfrm>
          <a:prstGeom prst="rect">
            <a:avLst/>
          </a:prstGeom>
        </p:spPr>
      </p:pic>
      <p:sp>
        <p:nvSpPr>
          <p:cNvPr id="3" name="Stern: 7 Zacken 2">
            <a:extLst>
              <a:ext uri="{FF2B5EF4-FFF2-40B4-BE49-F238E27FC236}">
                <a16:creationId xmlns:a16="http://schemas.microsoft.com/office/drawing/2014/main" id="{17FAB50A-7979-724C-8B36-F47582543E88}"/>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1</a:t>
            </a:r>
          </a:p>
        </p:txBody>
      </p:sp>
    </p:spTree>
    <p:extLst>
      <p:ext uri="{BB962C8B-B14F-4D97-AF65-F5344CB8AC3E}">
        <p14:creationId xmlns:p14="http://schemas.microsoft.com/office/powerpoint/2010/main" val="32835008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9FFD80-B786-C043-8A84-3E1219CCC593}"/>
              </a:ext>
            </a:extLst>
          </p:cNvPr>
          <p:cNvSpPr>
            <a:spLocks noGrp="1"/>
          </p:cNvSpPr>
          <p:nvPr>
            <p:ph type="title"/>
          </p:nvPr>
        </p:nvSpPr>
        <p:spPr/>
        <p:txBody>
          <a:bodyPr/>
          <a:lstStyle/>
          <a:p>
            <a:r>
              <a:rPr lang="de-DE"/>
              <a:t>2. Wie erkennst du ein Nomen?</a:t>
            </a:r>
          </a:p>
        </p:txBody>
      </p:sp>
      <p:sp>
        <p:nvSpPr>
          <p:cNvPr id="3" name="Inhaltsplatzhalter 2">
            <a:extLst>
              <a:ext uri="{FF2B5EF4-FFF2-40B4-BE49-F238E27FC236}">
                <a16:creationId xmlns:a16="http://schemas.microsoft.com/office/drawing/2014/main" id="{0C03DE62-76A1-2E46-A10E-6D0E16C389E3}"/>
              </a:ext>
            </a:extLst>
          </p:cNvPr>
          <p:cNvSpPr>
            <a:spLocks noGrp="1"/>
          </p:cNvSpPr>
          <p:nvPr>
            <p:ph idx="1"/>
          </p:nvPr>
        </p:nvSpPr>
        <p:spPr/>
        <p:txBody>
          <a:bodyPr/>
          <a:lstStyle/>
          <a:p>
            <a:endParaRPr lang="de-DE"/>
          </a:p>
          <a:p>
            <a:endParaRPr lang="de-DE"/>
          </a:p>
        </p:txBody>
      </p:sp>
      <p:sp>
        <p:nvSpPr>
          <p:cNvPr id="6" name="Inhaltsplatzhalter 2">
            <a:extLst>
              <a:ext uri="{FF2B5EF4-FFF2-40B4-BE49-F238E27FC236}">
                <a16:creationId xmlns:a16="http://schemas.microsoft.com/office/drawing/2014/main" id="{ED77712C-A0F1-BD48-B6FD-9EB800763011}"/>
              </a:ext>
            </a:extLst>
          </p:cNvPr>
          <p:cNvSpPr txBox="1">
            <a:spLocks/>
          </p:cNvSpPr>
          <p:nvPr/>
        </p:nvSpPr>
        <p:spPr>
          <a:xfrm>
            <a:off x="742177" y="2505456"/>
            <a:ext cx="9613861" cy="35993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endParaRPr lang="de-DE"/>
          </a:p>
          <a:p>
            <a:pPr marL="514350" indent="-514350">
              <a:buAutoNum type="alphaUcParenR"/>
            </a:pPr>
            <a:r>
              <a:rPr lang="de-DE" sz="3200"/>
              <a:t>Du erkennst es daran daß man etwas tut      </a:t>
            </a:r>
          </a:p>
          <a:p>
            <a:pPr marL="514350" indent="-514350">
              <a:buAutoNum type="alphaUcParenR"/>
            </a:pPr>
            <a:r>
              <a:rPr lang="de-DE" sz="3200"/>
              <a:t>Du erkennst es daran, wie etwas ist
Du erkennst es an dem Artikel davor </a:t>
            </a:r>
          </a:p>
          <a:p>
            <a:pPr marL="514350" indent="-514350">
              <a:buFont typeface="Arial" panose="020B0604020202020204" pitchFamily="34" charset="0"/>
              <a:buAutoNum type="alphaUcParenR"/>
            </a:pPr>
            <a:r>
              <a:rPr lang="de-DE" sz="3200"/>
              <a:t>Du erkennst es daran daß man es anfassen kann.</a:t>
            </a:r>
          </a:p>
        </p:txBody>
      </p:sp>
      <p:sp>
        <p:nvSpPr>
          <p:cNvPr id="8" name="Stern: 7 Zacken 7">
            <a:extLst>
              <a:ext uri="{FF2B5EF4-FFF2-40B4-BE49-F238E27FC236}">
                <a16:creationId xmlns:a16="http://schemas.microsoft.com/office/drawing/2014/main" id="{8D5751B1-2898-BC44-B6B8-4E9B15381D23}"/>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2</a:t>
            </a:r>
          </a:p>
        </p:txBody>
      </p:sp>
    </p:spTree>
    <p:extLst>
      <p:ext uri="{BB962C8B-B14F-4D97-AF65-F5344CB8AC3E}">
        <p14:creationId xmlns:p14="http://schemas.microsoft.com/office/powerpoint/2010/main" val="194430190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edg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028305-04D0-1D40-A887-BD7BA375FB09}"/>
              </a:ext>
            </a:extLst>
          </p:cNvPr>
          <p:cNvSpPr>
            <a:spLocks noGrp="1"/>
          </p:cNvSpPr>
          <p:nvPr>
            <p:ph type="title"/>
          </p:nvPr>
        </p:nvSpPr>
        <p:spPr/>
        <p:txBody>
          <a:bodyPr>
            <a:normAutofit fontScale="90000"/>
          </a:bodyPr>
          <a:lstStyle/>
          <a:p>
            <a:r>
              <a:rPr lang="de-DE"/>
              <a:t>Antwort C) und D) sind richtig! Einige Nomen kannst du allerdings  nicht richtig anfassen. Verlasse dich also auf die Probe von C)</a:t>
            </a:r>
          </a:p>
        </p:txBody>
      </p:sp>
      <p:pic>
        <p:nvPicPr>
          <p:cNvPr id="4" name="Grafik 4">
            <a:extLst>
              <a:ext uri="{FF2B5EF4-FFF2-40B4-BE49-F238E27FC236}">
                <a16:creationId xmlns:a16="http://schemas.microsoft.com/office/drawing/2014/main" id="{7D8C6E85-C03E-F94A-A21C-E72C46D31894}"/>
              </a:ext>
            </a:extLst>
          </p:cNvPr>
          <p:cNvPicPr>
            <a:picLocks noGrp="1" noChangeAspect="1"/>
          </p:cNvPicPr>
          <p:nvPr>
            <p:ph idx="1"/>
          </p:nvPr>
        </p:nvPicPr>
        <p:blipFill>
          <a:blip r:embed="rId2"/>
          <a:stretch>
            <a:fillRect/>
          </a:stretch>
        </p:blipFill>
        <p:spPr>
          <a:xfrm>
            <a:off x="2646994" y="2336800"/>
            <a:ext cx="5681988" cy="3598863"/>
          </a:xfrm>
          <a:prstGeom prst="rect">
            <a:avLst/>
          </a:prstGeom>
        </p:spPr>
      </p:pic>
      <p:sp>
        <p:nvSpPr>
          <p:cNvPr id="7" name="Stern: 7 Zacken 6">
            <a:extLst>
              <a:ext uri="{FF2B5EF4-FFF2-40B4-BE49-F238E27FC236}">
                <a16:creationId xmlns:a16="http://schemas.microsoft.com/office/drawing/2014/main" id="{7C6BD620-954F-4B41-AF53-00FCE5FB9AF4}"/>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2</a:t>
            </a:r>
          </a:p>
        </p:txBody>
      </p:sp>
    </p:spTree>
    <p:extLst>
      <p:ext uri="{BB962C8B-B14F-4D97-AF65-F5344CB8AC3E}">
        <p14:creationId xmlns:p14="http://schemas.microsoft.com/office/powerpoint/2010/main" val="35769022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4191DC-858D-4C45-BCCE-878EE391048C}"/>
              </a:ext>
            </a:extLst>
          </p:cNvPr>
          <p:cNvSpPr>
            <a:spLocks noGrp="1"/>
          </p:cNvSpPr>
          <p:nvPr>
            <p:ph type="title"/>
          </p:nvPr>
        </p:nvSpPr>
        <p:spPr/>
        <p:txBody>
          <a:bodyPr/>
          <a:lstStyle/>
          <a:p>
            <a:r>
              <a:rPr lang="de-DE"/>
              <a:t>3. Wie heißen drei Wortarten?</a:t>
            </a:r>
          </a:p>
        </p:txBody>
      </p:sp>
      <p:sp>
        <p:nvSpPr>
          <p:cNvPr id="3" name="Inhaltsplatzhalter 2">
            <a:extLst>
              <a:ext uri="{FF2B5EF4-FFF2-40B4-BE49-F238E27FC236}">
                <a16:creationId xmlns:a16="http://schemas.microsoft.com/office/drawing/2014/main" id="{B557C216-534F-F14E-A057-02D4E68393C9}"/>
              </a:ext>
            </a:extLst>
          </p:cNvPr>
          <p:cNvSpPr>
            <a:spLocks noGrp="1"/>
          </p:cNvSpPr>
          <p:nvPr>
            <p:ph idx="1"/>
          </p:nvPr>
        </p:nvSpPr>
        <p:spPr/>
        <p:txBody>
          <a:bodyPr/>
          <a:lstStyle/>
          <a:p>
            <a:endParaRPr lang="de-DE"/>
          </a:p>
          <a:p>
            <a:pPr marL="514350" indent="-514350">
              <a:buAutoNum type="alphaUcParenR"/>
            </a:pPr>
            <a:r>
              <a:rPr lang="de-DE" sz="3200"/>
              <a:t>Nomen, Werb und Adjektiv</a:t>
            </a:r>
          </a:p>
          <a:p>
            <a:pPr marL="514350" indent="-514350">
              <a:buAutoNum type="alphaUcParenR"/>
            </a:pPr>
            <a:r>
              <a:rPr lang="de-DE" sz="3200"/>
              <a:t> Nomen, Verb und Adjektief</a:t>
            </a:r>
          </a:p>
          <a:p>
            <a:pPr marL="514350" indent="-514350">
              <a:buAutoNum type="alphaUcParenR"/>
            </a:pPr>
            <a:r>
              <a:rPr lang="de-DE" sz="3200"/>
              <a:t> Nomen, Verb und Adjektiv</a:t>
            </a:r>
          </a:p>
          <a:p>
            <a:pPr marL="514350" indent="-514350">
              <a:buAutoNum type="alphaUcParenR"/>
            </a:pPr>
            <a:r>
              <a:rPr lang="de-DE" sz="3200"/>
              <a:t>Nommen, Verb und Adjektiv</a:t>
            </a:r>
          </a:p>
          <a:p>
            <a:pPr marL="0" indent="0">
              <a:buNone/>
            </a:pPr>
            <a:endParaRPr lang="de-DE" sz="3200"/>
          </a:p>
        </p:txBody>
      </p:sp>
      <p:sp>
        <p:nvSpPr>
          <p:cNvPr id="7" name="Stern: 7 Zacken 6">
            <a:extLst>
              <a:ext uri="{FF2B5EF4-FFF2-40B4-BE49-F238E27FC236}">
                <a16:creationId xmlns:a16="http://schemas.microsoft.com/office/drawing/2014/main" id="{CEEF44CF-1F3F-3845-BA05-FFA93E0C2437}"/>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4</a:t>
            </a:r>
          </a:p>
        </p:txBody>
      </p:sp>
    </p:spTree>
    <p:extLst>
      <p:ext uri="{BB962C8B-B14F-4D97-AF65-F5344CB8AC3E}">
        <p14:creationId xmlns:p14="http://schemas.microsoft.com/office/powerpoint/2010/main" val="294513653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edge">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edge">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wedge">
                                      <p:cBhvr>
                                        <p:cTn id="3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48CFB5-7704-2C47-BAD4-BB7095D25529}"/>
              </a:ext>
            </a:extLst>
          </p:cNvPr>
          <p:cNvSpPr>
            <a:spLocks noGrp="1"/>
          </p:cNvSpPr>
          <p:nvPr>
            <p:ph type="title"/>
          </p:nvPr>
        </p:nvSpPr>
        <p:spPr/>
        <p:txBody>
          <a:bodyPr/>
          <a:lstStyle/>
          <a:p>
            <a:r>
              <a:rPr lang="de-DE"/>
              <a:t>Antwort C) ist richtig. Nomen ,Verb und Adjektiv!</a:t>
            </a:r>
          </a:p>
        </p:txBody>
      </p:sp>
      <p:sp>
        <p:nvSpPr>
          <p:cNvPr id="7" name="Stern: 7 Zacken 6">
            <a:extLst>
              <a:ext uri="{FF2B5EF4-FFF2-40B4-BE49-F238E27FC236}">
                <a16:creationId xmlns:a16="http://schemas.microsoft.com/office/drawing/2014/main" id="{7C5971CC-E46C-D743-B867-10ED127EA033}"/>
              </a:ext>
            </a:extLst>
          </p:cNvPr>
          <p:cNvSpPr/>
          <p:nvPr/>
        </p:nvSpPr>
        <p:spPr>
          <a:xfrm>
            <a:off x="11142638" y="946044"/>
            <a:ext cx="738082" cy="695306"/>
          </a:xfrm>
          <a:prstGeom prst="star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4</a:t>
            </a:r>
          </a:p>
        </p:txBody>
      </p:sp>
      <mc:AlternateContent xmlns:mc="http://schemas.openxmlformats.org/markup-compatibility/2006" xmlns:p14="http://schemas.microsoft.com/office/powerpoint/2010/main">
        <mc:Choice Requires="p14">
          <p:contentPart p14:bwMode="auto" r:id="rId2">
            <p14:nvContentPartPr>
              <p14:cNvPr id="14" name="Freihand 13">
                <a:extLst>
                  <a:ext uri="{FF2B5EF4-FFF2-40B4-BE49-F238E27FC236}">
                    <a16:creationId xmlns:a16="http://schemas.microsoft.com/office/drawing/2014/main" id="{A13335F0-5872-924A-A776-5E2468F2D7C1}"/>
                  </a:ext>
                </a:extLst>
              </p14:cNvPr>
              <p14:cNvContentPartPr/>
              <p14:nvPr/>
            </p14:nvContentPartPr>
            <p14:xfrm>
              <a:off x="5311293" y="3946272"/>
              <a:ext cx="77040" cy="30960"/>
            </p14:xfrm>
          </p:contentPart>
        </mc:Choice>
        <mc:Fallback xmlns="">
          <p:pic>
            <p:nvPicPr>
              <p:cNvPr id="14" name="Freihand 13">
                <a:extLst>
                  <a:ext uri="{FF2B5EF4-FFF2-40B4-BE49-F238E27FC236}">
                    <a16:creationId xmlns:a16="http://schemas.microsoft.com/office/drawing/2014/main" id="{A13335F0-5872-924A-A776-5E2468F2D7C1}"/>
                  </a:ext>
                </a:extLst>
              </p:cNvPr>
              <p:cNvPicPr/>
              <p:nvPr/>
            </p:nvPicPr>
            <p:blipFill>
              <a:blip r:embed="rId3"/>
              <a:stretch>
                <a:fillRect/>
              </a:stretch>
            </p:blipFill>
            <p:spPr>
              <a:xfrm>
                <a:off x="5302293" y="3937632"/>
                <a:ext cx="94680" cy="48600"/>
              </a:xfrm>
              <a:prstGeom prst="rect">
                <a:avLst/>
              </a:prstGeom>
            </p:spPr>
          </p:pic>
        </mc:Fallback>
      </mc:AlternateContent>
      <p:pic>
        <p:nvPicPr>
          <p:cNvPr id="18" name="Grafik 18">
            <a:extLst>
              <a:ext uri="{FF2B5EF4-FFF2-40B4-BE49-F238E27FC236}">
                <a16:creationId xmlns:a16="http://schemas.microsoft.com/office/drawing/2014/main" id="{57E7CFF2-485B-1847-A1F7-B4D0C1FECC54}"/>
              </a:ext>
            </a:extLst>
          </p:cNvPr>
          <p:cNvPicPr>
            <a:picLocks noGrp="1" noChangeAspect="1"/>
          </p:cNvPicPr>
          <p:nvPr>
            <p:ph idx="1"/>
          </p:nvPr>
        </p:nvPicPr>
        <p:blipFill>
          <a:blip r:embed="rId4"/>
          <a:stretch>
            <a:fillRect/>
          </a:stretch>
        </p:blipFill>
        <p:spPr>
          <a:xfrm>
            <a:off x="2626539" y="2336800"/>
            <a:ext cx="5722897" cy="3598863"/>
          </a:xfrm>
          <a:prstGeom prst="rect">
            <a:avLst/>
          </a:prstGeom>
        </p:spPr>
      </p:pic>
    </p:spTree>
    <p:extLst>
      <p:ext uri="{BB962C8B-B14F-4D97-AF65-F5344CB8AC3E}">
        <p14:creationId xmlns:p14="http://schemas.microsoft.com/office/powerpoint/2010/main" val="10185996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TotalTime>0</TotalTime>
  <Words>692</Words>
  <Application>Microsoft Office PowerPoint</Application>
  <PresentationFormat>Breitbild</PresentationFormat>
  <Paragraphs>87</Paragraphs>
  <Slides>23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23</vt:i4>
      </vt:variant>
    </vt:vector>
  </HeadingPairs>
  <TitlesOfParts>
    <vt:vector size="27" baseType="lpstr">
      <vt:lpstr>Algerian</vt:lpstr>
      <vt:lpstr>Arial</vt:lpstr>
      <vt:lpstr>Trebuchet MS</vt:lpstr>
      <vt:lpstr>TM04033917[[fn=Berlin]]_novariants</vt:lpstr>
      <vt:lpstr>Das Quiz </vt:lpstr>
      <vt:lpstr>Wie funktioniert das Quiz?</vt:lpstr>
      <vt:lpstr>Es geht los!!!</vt:lpstr>
      <vt:lpstr>1. Was davon ist ein Nomen?</vt:lpstr>
      <vt:lpstr>Antwort A) ist richtig! Das Glück!!!</vt:lpstr>
      <vt:lpstr>2. Wie erkennst du ein Nomen?</vt:lpstr>
      <vt:lpstr>Antwort C) und D) sind richtig! Einige Nomen kannst du allerdings  nicht richtig anfassen. Verlasse dich also auf die Probe von C)</vt:lpstr>
      <vt:lpstr>3. Wie heißen drei Wortarten?</vt:lpstr>
      <vt:lpstr>Antwort C) ist richtig. Nomen ,Verb und Adjektiv!</vt:lpstr>
      <vt:lpstr>4. Wie kann man Sätze miteinander Verbinden?</vt:lpstr>
      <vt:lpstr>Antwort A) und C) sind natürlich richtig! Konjunktionen und Kommas</vt:lpstr>
      <vt:lpstr>5. Was ist das: Satzgefüge?</vt:lpstr>
      <vt:lpstr>Na klar! Antwort D) ist richtig! Hauptsatz plus Nebensatz!</vt:lpstr>
      <vt:lpstr> 6. Welcher dieser Sätze ist ein Satzgefüge?</vt:lpstr>
      <vt:lpstr>Antwort A) ist richtig! Mama geht zum Supermarkt, weil der Kühlschrank leer ist. </vt:lpstr>
      <vt:lpstr>7. Satzglieder können…</vt:lpstr>
      <vt:lpstr>Richtig sind Antwort  B) C) D). Satzglieder können aus mehreren Wörtern bestehen aus einem Wort und unterschiedliche Namen haben.</vt:lpstr>
      <vt:lpstr>8. Welche dieser Nomen hat den Genus Femininum.</vt:lpstr>
      <vt:lpstr>Alle 4 Antworten sind richtig… Das erkennt man daran, das der Artikel in der Grundform „die“ ist.</vt:lpstr>
      <vt:lpstr>9. Wie heißen die 2 anderen Genus Formen?</vt:lpstr>
      <vt:lpstr>Antwort b) ist richtig. Maskulinum und Neutrum.</vt:lpstr>
      <vt:lpstr>Nun zu den Punkten…</vt:lpstr>
      <vt:lpstr>Ich hoffe mein Quiz hat euch gefallen!!! Wenn nicht, ist auch nicht schlimm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Quiz</dc:title>
  <dc:creator>Almut</dc:creator>
  <cp:lastModifiedBy>almdip</cp:lastModifiedBy>
  <cp:revision>7</cp:revision>
  <dcterms:modified xsi:type="dcterms:W3CDTF">2021-05-15T14:40:40Z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