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DB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6D8FC-7603-4CD2-AE9B-1D7DC0760E6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5F71E5A-F3A8-4DFC-BED7-7CDC873BE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E525E9C-4A4C-42AF-BC99-DA44EAE4EF5C}"/>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0B86EEB6-073E-4983-A71A-83E590CBFE2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1EA1273-C3E1-46E3-A95B-AC57B7D00BFB}"/>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160914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AE97F-97F0-4914-8BB3-52186E52621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52DD5FA-EB45-4B85-8161-0FDBD703CA3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CEDD4B8-5EE4-45B1-AA35-2DC236CB9B54}"/>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13699CFE-A931-4C72-8E1F-40A961326F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CCA3147-2598-4423-8D54-F4B3A23A6058}"/>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280495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98857DC-BBE9-4D21-94D8-EEA8DD6A262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812C9AB-E0F2-43FF-A29A-8CD5811390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630F42-9A59-4ACD-9A87-C885BBEC5366}"/>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06B210A7-F2D1-4A20-9E8E-E45D1337DE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EE2B75-F1BB-41B8-9004-0ABB2EE9A2F5}"/>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163856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4A228-0E30-49BA-A32C-5AEC340FB29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AA9BABA-2660-426A-826B-6392C9DD73F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71C19C-5D31-48FB-955E-CE89648E22E3}"/>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EE160B20-60E3-4C65-B43F-50A941F17A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30299D-144E-4FB8-9355-7E5877B71634}"/>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2762197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85EE4-EC67-44C3-AEDB-CDF665B29CE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97116B0-C940-4129-ABDC-2C2D79B5F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0D47411-E400-4B16-A649-71234F7A7B0C}"/>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E8889DA8-E18E-464F-A713-012AE32135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3BFB27-2542-4AE8-8908-CDAB082708DB}"/>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162485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DFF21C-B9DF-486E-AE0E-4259EEEF489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5EE8ADD-C999-4381-9FB7-184D6F55980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629B798-5329-4DA7-B0BC-7A77AE15C96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817AC33-4590-4AEA-95EF-B45E364EE93D}"/>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6" name="Fußzeilenplatzhalter 5">
            <a:extLst>
              <a:ext uri="{FF2B5EF4-FFF2-40B4-BE49-F238E27FC236}">
                <a16:creationId xmlns:a16="http://schemas.microsoft.com/office/drawing/2014/main" id="{807775A1-D1C9-470B-8913-276F2E55705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8D1895B-034C-4911-BF17-D57E68E23945}"/>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320890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BF9FD-A7EF-4463-BD49-C2BA5124F72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BA782A9-6DE1-4149-9098-385E11F7F8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1196B8A-9189-486C-9D74-A93F5274E55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A876E2B-05DA-4A6D-AB8C-FDA018007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0DEF612-D8BB-4F0D-844D-6155AD4F46C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43D0DB3-F1FE-45D0-8BF3-60A16CD47463}"/>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8" name="Fußzeilenplatzhalter 7">
            <a:extLst>
              <a:ext uri="{FF2B5EF4-FFF2-40B4-BE49-F238E27FC236}">
                <a16:creationId xmlns:a16="http://schemas.microsoft.com/office/drawing/2014/main" id="{48ECD2C1-4A04-4925-A4DF-BF738EA4222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FBCA104-4FA2-4D28-AF93-094AA6C4716B}"/>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257833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C67C8-FD24-430D-97B6-35E63192393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6A51F68-8772-4848-8E10-DF87227D8972}"/>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4" name="Fußzeilenplatzhalter 3">
            <a:extLst>
              <a:ext uri="{FF2B5EF4-FFF2-40B4-BE49-F238E27FC236}">
                <a16:creationId xmlns:a16="http://schemas.microsoft.com/office/drawing/2014/main" id="{66E9DEF4-792E-4B3A-8536-C7E9383A9BC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21F56F-DCE9-4AD1-A67B-97AB9F3C2E3C}"/>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94851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A23963C-65BE-4424-BD1D-19EDB389924F}"/>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3" name="Fußzeilenplatzhalter 2">
            <a:extLst>
              <a:ext uri="{FF2B5EF4-FFF2-40B4-BE49-F238E27FC236}">
                <a16:creationId xmlns:a16="http://schemas.microsoft.com/office/drawing/2014/main" id="{7B7A4662-268C-4EF6-A56C-92F7938AA6B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2BDBF63-B441-42F5-9085-62523F20D7C7}"/>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373088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104E3-C703-4B94-BD0C-51340A64342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7927449-31D6-43AC-8E22-8A5A8FC15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0DE9A9A-2B0D-43A5-A3F1-20EB78770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CAA4F7-9064-41C1-8663-F6A8A4246E29}"/>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6" name="Fußzeilenplatzhalter 5">
            <a:extLst>
              <a:ext uri="{FF2B5EF4-FFF2-40B4-BE49-F238E27FC236}">
                <a16:creationId xmlns:a16="http://schemas.microsoft.com/office/drawing/2014/main" id="{1F01C3C7-0CAA-4FF0-BD54-C4A5D43435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012B02F-8FA3-4E6E-8E5B-1E67269F14E9}"/>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403589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604C-E5B1-4DD2-A5FB-12C3A757AF2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47D8BF1-CE6F-4C34-8848-A53B37992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06CC20C-5174-4722-9064-E2C451279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3A2C33B-C71B-46B3-BB47-F26D30047042}"/>
              </a:ext>
            </a:extLst>
          </p:cNvPr>
          <p:cNvSpPr>
            <a:spLocks noGrp="1"/>
          </p:cNvSpPr>
          <p:nvPr>
            <p:ph type="dt" sz="half" idx="10"/>
          </p:nvPr>
        </p:nvSpPr>
        <p:spPr/>
        <p:txBody>
          <a:bodyPr/>
          <a:lstStyle/>
          <a:p>
            <a:fld id="{12E4D7B2-B02C-41EC-AFC4-64B4155AA8F2}" type="datetimeFigureOut">
              <a:rPr lang="de-DE" smtClean="0"/>
              <a:t>15.05.2021</a:t>
            </a:fld>
            <a:endParaRPr lang="de-DE"/>
          </a:p>
        </p:txBody>
      </p:sp>
      <p:sp>
        <p:nvSpPr>
          <p:cNvPr id="6" name="Fußzeilenplatzhalter 5">
            <a:extLst>
              <a:ext uri="{FF2B5EF4-FFF2-40B4-BE49-F238E27FC236}">
                <a16:creationId xmlns:a16="http://schemas.microsoft.com/office/drawing/2014/main" id="{3928CF0C-58C4-43AC-96B8-0B8764C1707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A09DAA5-9583-45AA-8154-90194E136ED9}"/>
              </a:ext>
            </a:extLst>
          </p:cNvPr>
          <p:cNvSpPr>
            <a:spLocks noGrp="1"/>
          </p:cNvSpPr>
          <p:nvPr>
            <p:ph type="sldNum" sz="quarter" idx="12"/>
          </p:nvPr>
        </p:nvSpPr>
        <p:spPr/>
        <p:txBody>
          <a:bodyPr/>
          <a:lstStyle/>
          <a:p>
            <a:fld id="{8C92F91E-AFD1-43C3-A6F4-D40625880F2D}" type="slidenum">
              <a:rPr lang="de-DE" smtClean="0"/>
              <a:t>‹Nr.›</a:t>
            </a:fld>
            <a:endParaRPr lang="de-DE"/>
          </a:p>
        </p:txBody>
      </p:sp>
    </p:spTree>
    <p:extLst>
      <p:ext uri="{BB962C8B-B14F-4D97-AF65-F5344CB8AC3E}">
        <p14:creationId xmlns:p14="http://schemas.microsoft.com/office/powerpoint/2010/main" val="427266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121E7C4-10A9-4161-ACC5-964551063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1F652A2-8CA3-4CF7-B053-20C9111FE9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EE1A69-3DEA-44F2-8158-FD5458252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4D7B2-B02C-41EC-AFC4-64B4155AA8F2}" type="datetimeFigureOut">
              <a:rPr lang="de-DE" smtClean="0"/>
              <a:t>15.05.2021</a:t>
            </a:fld>
            <a:endParaRPr lang="de-DE"/>
          </a:p>
        </p:txBody>
      </p:sp>
      <p:sp>
        <p:nvSpPr>
          <p:cNvPr id="5" name="Fußzeilenplatzhalter 4">
            <a:extLst>
              <a:ext uri="{FF2B5EF4-FFF2-40B4-BE49-F238E27FC236}">
                <a16:creationId xmlns:a16="http://schemas.microsoft.com/office/drawing/2014/main" id="{E2E02157-6761-4D77-8CA4-952E0CFBB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EE53D44-ABA2-4B17-9E0F-A8036207D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2F91E-AFD1-43C3-A6F4-D40625880F2D}" type="slidenum">
              <a:rPr lang="de-DE" smtClean="0"/>
              <a:t>‹Nr.›</a:t>
            </a:fld>
            <a:endParaRPr lang="de-DE"/>
          </a:p>
        </p:txBody>
      </p:sp>
    </p:spTree>
    <p:extLst>
      <p:ext uri="{BB962C8B-B14F-4D97-AF65-F5344CB8AC3E}">
        <p14:creationId xmlns:p14="http://schemas.microsoft.com/office/powerpoint/2010/main" val="316836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3.glb"/><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17/06/relationships/model3d" Target="../media/model3d2.glb"/></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4.glb"/><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17/06/relationships/model3d" Target="../media/model3d2.glb"/></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Untertitel 2">
            <a:extLst>
              <a:ext uri="{FF2B5EF4-FFF2-40B4-BE49-F238E27FC236}">
                <a16:creationId xmlns:a16="http://schemas.microsoft.com/office/drawing/2014/main" id="{F8D460A0-B5FB-4487-9E1C-69D3B49ACD46}"/>
              </a:ext>
            </a:extLst>
          </p:cNvPr>
          <p:cNvSpPr>
            <a:spLocks noGrp="1"/>
          </p:cNvSpPr>
          <p:nvPr>
            <p:ph type="subTitle" idx="1"/>
          </p:nvPr>
        </p:nvSpPr>
        <p:spPr>
          <a:xfrm>
            <a:off x="4439633" y="4518923"/>
            <a:ext cx="3312734" cy="1141851"/>
          </a:xfrm>
          <a:noFill/>
        </p:spPr>
        <p:txBody>
          <a:bodyPr>
            <a:normAutofit/>
          </a:bodyPr>
          <a:lstStyle/>
          <a:p>
            <a:r>
              <a:rPr lang="de-DE" sz="2000" dirty="0">
                <a:solidFill>
                  <a:srgbClr val="080808"/>
                </a:solidFill>
                <a:latin typeface="Abadi" panose="020B0604020202020204" pitchFamily="34" charset="0"/>
              </a:rPr>
              <a:t>Ein Quiz mit Millionenfragen von </a:t>
            </a:r>
          </a:p>
          <a:p>
            <a:r>
              <a:rPr lang="de-DE" sz="2000" dirty="0">
                <a:solidFill>
                  <a:srgbClr val="080808"/>
                </a:solidFill>
                <a:latin typeface="Abadi" panose="020B0604020202020204" pitchFamily="34" charset="0"/>
              </a:rPr>
              <a:t>Attribut007</a:t>
            </a:r>
          </a:p>
        </p:txBody>
      </p:sp>
      <p:sp>
        <p:nvSpPr>
          <p:cNvPr id="2" name="Titel 1">
            <a:extLst>
              <a:ext uri="{FF2B5EF4-FFF2-40B4-BE49-F238E27FC236}">
                <a16:creationId xmlns:a16="http://schemas.microsoft.com/office/drawing/2014/main" id="{43C690B4-EB09-4A5B-B0E0-3DDFCB606876}"/>
              </a:ext>
            </a:extLst>
          </p:cNvPr>
          <p:cNvSpPr>
            <a:spLocks noGrp="1"/>
          </p:cNvSpPr>
          <p:nvPr>
            <p:ph type="ctrTitle"/>
          </p:nvPr>
        </p:nvSpPr>
        <p:spPr>
          <a:xfrm>
            <a:off x="3204642" y="2353641"/>
            <a:ext cx="5782716" cy="2150719"/>
          </a:xfrm>
          <a:noFill/>
        </p:spPr>
        <p:txBody>
          <a:bodyPr anchor="ctr">
            <a:normAutofit/>
          </a:bodyPr>
          <a:lstStyle/>
          <a:p>
            <a:r>
              <a:rPr lang="de-DE" sz="3600" dirty="0">
                <a:solidFill>
                  <a:srgbClr val="080808"/>
                </a:solidFill>
                <a:latin typeface="Bahnschrift SemiBold" panose="020B0502040204020203" pitchFamily="34" charset="0"/>
              </a:rPr>
              <a:t>Wer wird Millionär???</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65726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54BFD-204E-422D-96AC-CCFBCBFC22A3}"/>
              </a:ext>
            </a:extLst>
          </p:cNvPr>
          <p:cNvSpPr>
            <a:spLocks noGrp="1"/>
          </p:cNvSpPr>
          <p:nvPr>
            <p:ph type="title"/>
          </p:nvPr>
        </p:nvSpPr>
        <p:spPr/>
        <p:txBody>
          <a:bodyPr/>
          <a:lstStyle/>
          <a:p>
            <a:r>
              <a:rPr lang="de-DE" dirty="0">
                <a:solidFill>
                  <a:srgbClr val="00B0F0"/>
                </a:solidFill>
                <a:effectLst>
                  <a:outerShdw blurRad="38100" dist="38100" dir="2700000" algn="tl">
                    <a:srgbClr val="000000">
                      <a:alpha val="43137"/>
                    </a:srgbClr>
                  </a:outerShdw>
                </a:effectLst>
              </a:rPr>
              <a:t>7. Frage</a:t>
            </a:r>
          </a:p>
        </p:txBody>
      </p:sp>
      <p:sp>
        <p:nvSpPr>
          <p:cNvPr id="3" name="Inhaltsplatzhalter 2">
            <a:extLst>
              <a:ext uri="{FF2B5EF4-FFF2-40B4-BE49-F238E27FC236}">
                <a16:creationId xmlns:a16="http://schemas.microsoft.com/office/drawing/2014/main" id="{19B1DD19-E906-47FF-AAD8-30DD87830ADF}"/>
              </a:ext>
            </a:extLst>
          </p:cNvPr>
          <p:cNvSpPr>
            <a:spLocks noGrp="1"/>
          </p:cNvSpPr>
          <p:nvPr>
            <p:ph idx="1"/>
          </p:nvPr>
        </p:nvSpPr>
        <p:spPr>
          <a:xfrm>
            <a:off x="838200" y="1743784"/>
            <a:ext cx="10515600" cy="4351338"/>
          </a:xfrm>
        </p:spPr>
        <p:txBody>
          <a:bodyPr/>
          <a:lstStyle/>
          <a:p>
            <a:pPr>
              <a:buFont typeface="Wingdings" panose="05000000000000000000" pitchFamily="2" charset="2"/>
              <a:buChar char="v"/>
            </a:pPr>
            <a:r>
              <a:rPr lang="de-DE" dirty="0"/>
              <a:t>An welcher Stelle steht im Nebensatz das Verb?</a:t>
            </a:r>
          </a:p>
          <a:p>
            <a:pPr>
              <a:buFont typeface="Wingdings" panose="05000000000000000000" pitchFamily="2" charset="2"/>
              <a:buChar char="v"/>
            </a:pPr>
            <a:r>
              <a:rPr lang="de-DE" dirty="0"/>
              <a:t>An letzter Satzgliedstelle.</a:t>
            </a:r>
          </a:p>
          <a:p>
            <a:pPr>
              <a:buFont typeface="Wingdings" panose="05000000000000000000" pitchFamily="2" charset="2"/>
              <a:buChar char="v"/>
            </a:pPr>
            <a:r>
              <a:rPr lang="de-DE" dirty="0"/>
              <a:t>Diese Frage war keine Millionenfrage.</a:t>
            </a:r>
          </a:p>
        </p:txBody>
      </p:sp>
    </p:spTree>
    <p:extLst>
      <p:ext uri="{BB962C8B-B14F-4D97-AF65-F5344CB8AC3E}">
        <p14:creationId xmlns:p14="http://schemas.microsoft.com/office/powerpoint/2010/main" val="1756544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F4C61-AD3E-41AC-B4AA-FD2C7EC43507}"/>
              </a:ext>
            </a:extLst>
          </p:cNvPr>
          <p:cNvSpPr>
            <a:spLocks noGrp="1"/>
          </p:cNvSpPr>
          <p:nvPr>
            <p:ph type="title"/>
          </p:nvPr>
        </p:nvSpPr>
        <p:spPr/>
        <p:txBody>
          <a:bodyPr/>
          <a:lstStyle/>
          <a:p>
            <a:r>
              <a:rPr lang="de-DE" dirty="0">
                <a:solidFill>
                  <a:srgbClr val="0070C0"/>
                </a:solidFill>
                <a:effectLst>
                  <a:outerShdw blurRad="38100" dist="38100" dir="2700000" algn="tl">
                    <a:srgbClr val="000000">
                      <a:alpha val="43137"/>
                    </a:srgbClr>
                  </a:outerShdw>
                </a:effectLst>
              </a:rPr>
              <a:t>8. Frage</a:t>
            </a:r>
          </a:p>
        </p:txBody>
      </p:sp>
      <p:sp>
        <p:nvSpPr>
          <p:cNvPr id="3" name="Inhaltsplatzhalter 2">
            <a:extLst>
              <a:ext uri="{FF2B5EF4-FFF2-40B4-BE49-F238E27FC236}">
                <a16:creationId xmlns:a16="http://schemas.microsoft.com/office/drawing/2014/main" id="{2748F89F-F64E-43A0-A8FC-6B8D33B8E7BF}"/>
              </a:ext>
            </a:extLst>
          </p:cNvPr>
          <p:cNvSpPr>
            <a:spLocks noGrp="1"/>
          </p:cNvSpPr>
          <p:nvPr>
            <p:ph idx="1"/>
          </p:nvPr>
        </p:nvSpPr>
        <p:spPr/>
        <p:txBody>
          <a:bodyPr/>
          <a:lstStyle/>
          <a:p>
            <a:pPr>
              <a:buFont typeface="Wingdings" panose="05000000000000000000" pitchFamily="2" charset="2"/>
              <a:buChar char="v"/>
            </a:pPr>
            <a:r>
              <a:rPr lang="de-DE" dirty="0"/>
              <a:t>Wie heißt das unterstrichene Satzglied? Gibt es von diesem Satzglied noch mehr im Satz? Wenn ja, nennt sie. </a:t>
            </a:r>
          </a:p>
          <a:p>
            <a:pPr>
              <a:buFont typeface="Wingdings" panose="05000000000000000000" pitchFamily="2" charset="2"/>
              <a:buChar char="v"/>
            </a:pPr>
            <a:r>
              <a:rPr lang="de-DE" dirty="0"/>
              <a:t>Der Satz: Um 7:50 Uhr war in der Schule viel los und ich bemühte mich, in dem Menschengewimmel </a:t>
            </a:r>
            <a:r>
              <a:rPr lang="de-DE" i="1" u="sng" dirty="0"/>
              <a:t>ein Buch für Deutsch</a:t>
            </a:r>
            <a:r>
              <a:rPr lang="de-DE" dirty="0"/>
              <a:t> in der Bibliothek zu ergattern.</a:t>
            </a:r>
          </a:p>
          <a:p>
            <a:pPr>
              <a:buFont typeface="Wingdings" panose="05000000000000000000" pitchFamily="2" charset="2"/>
              <a:buChar char="v"/>
            </a:pPr>
            <a:r>
              <a:rPr lang="de-DE" dirty="0"/>
              <a:t>Das ist ein Akkusativobjekt. Es gibt keine weiteren davon im oben stehenden Satz. </a:t>
            </a:r>
          </a:p>
          <a:p>
            <a:pPr>
              <a:buFont typeface="Wingdings" panose="05000000000000000000" pitchFamily="2" charset="2"/>
              <a:buChar char="v"/>
            </a:pPr>
            <a:r>
              <a:rPr lang="de-DE" dirty="0"/>
              <a:t>Das war keine Millionenfrage.</a:t>
            </a:r>
          </a:p>
        </p:txBody>
      </p:sp>
    </p:spTree>
    <p:extLst>
      <p:ext uri="{BB962C8B-B14F-4D97-AF65-F5344CB8AC3E}">
        <p14:creationId xmlns:p14="http://schemas.microsoft.com/office/powerpoint/2010/main" val="2482185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9E7C9-F3E6-4354-A267-A00C208DEAC4}"/>
              </a:ext>
            </a:extLst>
          </p:cNvPr>
          <p:cNvSpPr>
            <a:spLocks noGrp="1"/>
          </p:cNvSpPr>
          <p:nvPr>
            <p:ph type="title"/>
          </p:nvPr>
        </p:nvSpPr>
        <p:spPr/>
        <p:txBody>
          <a:bodyPr/>
          <a:lstStyle/>
          <a:p>
            <a:r>
              <a:rPr lang="de-DE" dirty="0">
                <a:solidFill>
                  <a:srgbClr val="002060"/>
                </a:solidFill>
                <a:effectLst>
                  <a:outerShdw blurRad="38100" dist="38100" dir="2700000" algn="tl">
                    <a:srgbClr val="000000">
                      <a:alpha val="43137"/>
                    </a:srgbClr>
                  </a:outerShdw>
                </a:effectLst>
              </a:rPr>
              <a:t>9. Frage</a:t>
            </a:r>
          </a:p>
        </p:txBody>
      </p:sp>
      <p:sp>
        <p:nvSpPr>
          <p:cNvPr id="3" name="Inhaltsplatzhalter 2">
            <a:extLst>
              <a:ext uri="{FF2B5EF4-FFF2-40B4-BE49-F238E27FC236}">
                <a16:creationId xmlns:a16="http://schemas.microsoft.com/office/drawing/2014/main" id="{EE111EA8-6B4C-4D7D-8C43-F634FE573FB4}"/>
              </a:ext>
            </a:extLst>
          </p:cNvPr>
          <p:cNvSpPr>
            <a:spLocks noGrp="1"/>
          </p:cNvSpPr>
          <p:nvPr>
            <p:ph idx="1"/>
          </p:nvPr>
        </p:nvSpPr>
        <p:spPr/>
        <p:txBody>
          <a:bodyPr>
            <a:normAutofit fontScale="92500" lnSpcReduction="10000"/>
          </a:bodyPr>
          <a:lstStyle/>
          <a:p>
            <a:pPr>
              <a:buFont typeface="Wingdings" panose="05000000000000000000" pitchFamily="2" charset="2"/>
              <a:buChar char="v"/>
            </a:pPr>
            <a:r>
              <a:rPr lang="de-DE" dirty="0"/>
              <a:t>Findet alle Attribute im unten stehenden Text!</a:t>
            </a:r>
          </a:p>
          <a:p>
            <a:pPr>
              <a:buFont typeface="Wingdings" panose="05000000000000000000" pitchFamily="2" charset="2"/>
              <a:buChar char="v"/>
            </a:pPr>
            <a:r>
              <a:rPr lang="de-DE" dirty="0"/>
              <a:t>Der Text: Auf einmal fühlte ich Panik in mir aufsteigen. Ich konnte diese Matheaufgaben in der Klassenarbeit einfach nicht lösen! Ich fühlte mich, als hätte mir jemand ein Brett vor den Kopf genagelt. Aber mit der Hilfe von Annika, die hinter mir saß, konnte ich heimlich ihre Zettelchen lesen, die sie für mich geschrieben hatte. Auf einmal verstand ich, dass die Aufgaben extra für mich erfunden worden waren und jeder in meiner Klasse individuelle Aufgaben hatte. So konnte ich die Aufgaben lösen und kriegte dafür sogar noch eine gute Note!</a:t>
            </a:r>
          </a:p>
          <a:p>
            <a:pPr>
              <a:buFont typeface="Wingdings" panose="05000000000000000000" pitchFamily="2" charset="2"/>
              <a:buChar char="v"/>
            </a:pPr>
            <a:r>
              <a:rPr lang="de-DE" dirty="0"/>
              <a:t>Die zwei Attribute im oben stehenden Text waren: 1. Eine </a:t>
            </a:r>
            <a:r>
              <a:rPr lang="de-DE" i="1" u="sng" dirty="0"/>
              <a:t>gute</a:t>
            </a:r>
            <a:r>
              <a:rPr lang="de-DE" dirty="0"/>
              <a:t> Note und 2. </a:t>
            </a:r>
            <a:r>
              <a:rPr lang="de-DE" i="1" u="sng" dirty="0"/>
              <a:t>individuelle</a:t>
            </a:r>
            <a:r>
              <a:rPr lang="de-DE" dirty="0"/>
              <a:t> Aufgaben.</a:t>
            </a:r>
          </a:p>
          <a:p>
            <a:pPr>
              <a:buFont typeface="Wingdings" panose="05000000000000000000" pitchFamily="2" charset="2"/>
              <a:buChar char="v"/>
            </a:pPr>
            <a:r>
              <a:rPr lang="de-DE" dirty="0"/>
              <a:t>Das war eine Millionenfrage! </a:t>
            </a:r>
          </a:p>
        </p:txBody>
      </p:sp>
      <p:pic>
        <p:nvPicPr>
          <p:cNvPr id="5" name="Grafik 4" descr="Münzen Silhouette">
            <a:extLst>
              <a:ext uri="{FF2B5EF4-FFF2-40B4-BE49-F238E27FC236}">
                <a16:creationId xmlns:a16="http://schemas.microsoft.com/office/drawing/2014/main" id="{45EA2D97-564E-4C7F-A489-966BD6BD2E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3026" y="5256822"/>
            <a:ext cx="1465385" cy="1465385"/>
          </a:xfrm>
          <a:prstGeom prst="rect">
            <a:avLst/>
          </a:prstGeom>
        </p:spPr>
      </p:pic>
    </p:spTree>
    <p:extLst>
      <p:ext uri="{BB962C8B-B14F-4D97-AF65-F5344CB8AC3E}">
        <p14:creationId xmlns:p14="http://schemas.microsoft.com/office/powerpoint/2010/main" val="980869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9905B-CB7F-47A1-8B1A-5D3F1FE56BB0}"/>
              </a:ext>
            </a:extLst>
          </p:cNvPr>
          <p:cNvSpPr>
            <a:spLocks noGrp="1"/>
          </p:cNvSpPr>
          <p:nvPr>
            <p:ph type="title"/>
          </p:nvPr>
        </p:nvSpPr>
        <p:spPr/>
        <p:txBody>
          <a:bodyPr/>
          <a:lstStyle/>
          <a:p>
            <a:r>
              <a:rPr lang="de-DE" dirty="0">
                <a:solidFill>
                  <a:srgbClr val="7030A0"/>
                </a:solidFill>
                <a:effectLst>
                  <a:outerShdw blurRad="38100" dist="38100" dir="2700000" algn="tl">
                    <a:srgbClr val="000000">
                      <a:alpha val="43137"/>
                    </a:srgbClr>
                  </a:outerShdw>
                </a:effectLst>
              </a:rPr>
              <a:t>10. Frage</a:t>
            </a:r>
          </a:p>
        </p:txBody>
      </p:sp>
      <p:sp>
        <p:nvSpPr>
          <p:cNvPr id="3" name="Inhaltsplatzhalter 2">
            <a:extLst>
              <a:ext uri="{FF2B5EF4-FFF2-40B4-BE49-F238E27FC236}">
                <a16:creationId xmlns:a16="http://schemas.microsoft.com/office/drawing/2014/main" id="{1E1CE788-B9BB-4FD1-AC3A-E6E5160D2121}"/>
              </a:ext>
            </a:extLst>
          </p:cNvPr>
          <p:cNvSpPr>
            <a:spLocks noGrp="1"/>
          </p:cNvSpPr>
          <p:nvPr>
            <p:ph idx="1"/>
          </p:nvPr>
        </p:nvSpPr>
        <p:spPr/>
        <p:txBody>
          <a:bodyPr>
            <a:normAutofit fontScale="85000" lnSpcReduction="10000"/>
          </a:bodyPr>
          <a:lstStyle/>
          <a:p>
            <a:pPr>
              <a:buFont typeface="Wingdings" panose="05000000000000000000" pitchFamily="2" charset="2"/>
              <a:buChar char="v"/>
            </a:pPr>
            <a:r>
              <a:rPr lang="de-DE" dirty="0"/>
              <a:t> Im unten stehenden Text ist ein Komma weggelaufen und hat sich an einer anderen Textstelle eingeschlichen! Findet das fehlende und das überflüssige Komma!</a:t>
            </a:r>
          </a:p>
          <a:p>
            <a:pPr>
              <a:buFont typeface="Wingdings" panose="05000000000000000000" pitchFamily="2" charset="2"/>
              <a:buChar char="v"/>
            </a:pPr>
            <a:r>
              <a:rPr lang="de-DE" dirty="0"/>
              <a:t> Der Text: Auf einmal fühlte ich Panik in mir aufsteigen. Ich konnte diese Matheaufgaben in der Klassenarbeit einfach nicht lösen! Ich fühlte mich, als hätte mir jemand ein Brett vor den Kopf genagelt. Aber mit der Hilfe von Annika, die hinter mir saß, konnte ich heimlich ihre Zettelchen lesen, die sie für mich geschrieben hatte. Auf einmal verstand ich dass die Aufgaben extra für mich erfunden worden waren und jeder in meiner Klasse individuelle Aufgaben hatte. So konnte ich die Aufgaben lösen, und kriegte dafür sogar noch eine gute Note!</a:t>
            </a:r>
          </a:p>
          <a:p>
            <a:pPr>
              <a:buFont typeface="Wingdings" panose="05000000000000000000" pitchFamily="2" charset="2"/>
              <a:buChar char="v"/>
            </a:pPr>
            <a:r>
              <a:rPr lang="de-DE" dirty="0"/>
              <a:t>Das fehlende Komma: …verstand ich, dass… Das eingeschlichene Komma: …die Aufgaben lösen und…</a:t>
            </a:r>
          </a:p>
          <a:p>
            <a:pPr>
              <a:buFont typeface="Wingdings" panose="05000000000000000000" pitchFamily="2" charset="2"/>
              <a:buChar char="v"/>
            </a:pPr>
            <a:r>
              <a:rPr lang="de-DE" dirty="0"/>
              <a:t>Das war eine Millionenfrage! </a:t>
            </a:r>
          </a:p>
          <a:p>
            <a:pPr marL="0" indent="0">
              <a:buNone/>
            </a:pPr>
            <a:endParaRPr lang="de-DE" dirty="0"/>
          </a:p>
        </p:txBody>
      </p:sp>
      <p:pic>
        <p:nvPicPr>
          <p:cNvPr id="5" name="Grafik 4" descr="Pfund mit einfarbiger Füllung">
            <a:extLst>
              <a:ext uri="{FF2B5EF4-FFF2-40B4-BE49-F238E27FC236}">
                <a16:creationId xmlns:a16="http://schemas.microsoft.com/office/drawing/2014/main" id="{87475896-358F-4F2C-9FBF-39E0C17854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9642" y="5397499"/>
            <a:ext cx="1366911" cy="1366911"/>
          </a:xfrm>
          <a:prstGeom prst="rect">
            <a:avLst/>
          </a:prstGeom>
        </p:spPr>
      </p:pic>
    </p:spTree>
    <p:extLst>
      <p:ext uri="{BB962C8B-B14F-4D97-AF65-F5344CB8AC3E}">
        <p14:creationId xmlns:p14="http://schemas.microsoft.com/office/powerpoint/2010/main" val="4036355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1784A-3236-4AF7-B266-B7684E154C93}"/>
              </a:ext>
            </a:extLst>
          </p:cNvPr>
          <p:cNvSpPr>
            <a:spLocks noGrp="1"/>
          </p:cNvSpPr>
          <p:nvPr>
            <p:ph type="title"/>
          </p:nvPr>
        </p:nvSpPr>
        <p:spPr/>
        <p:txBody>
          <a:bodyPr/>
          <a:lstStyle/>
          <a:p>
            <a:r>
              <a:rPr lang="de-DE" dirty="0"/>
              <a:t>So, nun werden die Punkte ausgezählt!</a:t>
            </a:r>
          </a:p>
        </p:txBody>
      </p:sp>
      <p:sp>
        <p:nvSpPr>
          <p:cNvPr id="3" name="Inhaltsplatzhalter 2">
            <a:extLst>
              <a:ext uri="{FF2B5EF4-FFF2-40B4-BE49-F238E27FC236}">
                <a16:creationId xmlns:a16="http://schemas.microsoft.com/office/drawing/2014/main" id="{83CAB3D7-4F83-469E-B25F-8409BD737ACB}"/>
              </a:ext>
            </a:extLst>
          </p:cNvPr>
          <p:cNvSpPr>
            <a:spLocks noGrp="1"/>
          </p:cNvSpPr>
          <p:nvPr>
            <p:ph idx="1"/>
          </p:nvPr>
        </p:nvSpPr>
        <p:spPr/>
        <p:txBody>
          <a:bodyPr/>
          <a:lstStyle/>
          <a:p>
            <a:pPr>
              <a:buFont typeface="Wingdings" panose="05000000000000000000" pitchFamily="2" charset="2"/>
              <a:buChar char="v"/>
            </a:pPr>
            <a:r>
              <a:rPr lang="de-DE" dirty="0"/>
              <a:t>Gruppe 1 hat insgesamt ___ Punkte erzielt! Herzlichen Glückwunsch, dass habt ihr toll gemacht!</a:t>
            </a:r>
          </a:p>
          <a:p>
            <a:pPr>
              <a:buFont typeface="Wingdings" panose="05000000000000000000" pitchFamily="2" charset="2"/>
              <a:buChar char="v"/>
            </a:pPr>
            <a:r>
              <a:rPr lang="de-DE" dirty="0"/>
              <a:t>Gruppe 2 hat insgesamt ___ Punkte erzielt! Wow! Super Leistung!</a:t>
            </a:r>
          </a:p>
          <a:p>
            <a:pPr>
              <a:buFont typeface="Wingdings" panose="05000000000000000000" pitchFamily="2" charset="2"/>
              <a:buChar char="v"/>
            </a:pPr>
            <a:r>
              <a:rPr lang="de-DE" dirty="0"/>
              <a:t> Der heutige, gekürte Millionär ist Gruppe ___!!! Ihr könnt super im Team arbeiten und kennt euch perfekt in der deutschen Grammatik aus </a:t>
            </a:r>
            <a:r>
              <a:rPr lang="de-DE" dirty="0">
                <a:sym typeface="Wingdings" panose="05000000000000000000" pitchFamily="2" charset="2"/>
              </a:rPr>
              <a:t> !!!</a:t>
            </a:r>
          </a:p>
          <a:p>
            <a:pPr>
              <a:buFont typeface="Wingdings" panose="05000000000000000000" pitchFamily="2" charset="2"/>
              <a:buChar char="v"/>
            </a:pPr>
            <a:r>
              <a:rPr lang="de-DE" dirty="0">
                <a:sym typeface="Wingdings" panose="05000000000000000000" pitchFamily="2" charset="2"/>
              </a:rPr>
              <a:t>Die andere Gruppe soll bitte nicht traurig sein, ihr habt auch gute Leistungen und einen guten Zusammenhalt gezeigt  !!!</a:t>
            </a:r>
            <a:r>
              <a:rPr lang="de-DE" dirty="0"/>
              <a:t> </a:t>
            </a:r>
          </a:p>
        </p:txBody>
      </p:sp>
    </p:spTree>
    <p:extLst>
      <p:ext uri="{BB962C8B-B14F-4D97-AF65-F5344CB8AC3E}">
        <p14:creationId xmlns:p14="http://schemas.microsoft.com/office/powerpoint/2010/main" val="3306462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42C64-836D-41E2-AA7B-82DC436CAFBE}"/>
              </a:ext>
            </a:extLst>
          </p:cNvPr>
          <p:cNvSpPr>
            <a:spLocks noGrp="1"/>
          </p:cNvSpPr>
          <p:nvPr>
            <p:ph type="title"/>
          </p:nvPr>
        </p:nvSpPr>
        <p:spPr>
          <a:xfrm>
            <a:off x="141222" y="0"/>
            <a:ext cx="8496341" cy="6857999"/>
          </a:xfrm>
        </p:spPr>
        <p:txBody>
          <a:bodyPr>
            <a:normAutofit/>
          </a:bodyPr>
          <a:lstStyle/>
          <a:p>
            <a:r>
              <a:rPr lang="de-DE" sz="6000" b="1" dirty="0">
                <a:solidFill>
                  <a:srgbClr val="FF6600"/>
                </a:solidFill>
                <a:effectLst>
                  <a:outerShdw blurRad="38100" dist="38100" dir="2700000" algn="tl">
                    <a:srgbClr val="000000">
                      <a:alpha val="43137"/>
                    </a:srgbClr>
                  </a:outerShdw>
                </a:effectLst>
              </a:rPr>
              <a:t>Danke für eure Aufmerksamkeit! Ich hoffe, es hat euch allen Spaß gemacht, mein Quiz zu beantworten und zu Millionären zu werden!!!</a:t>
            </a:r>
          </a:p>
        </p:txBody>
      </p:sp>
      <mc:AlternateContent xmlns:mc="http://schemas.openxmlformats.org/markup-compatibility/2006">
        <mc:Choice xmlns:am3d="http://schemas.microsoft.com/office/drawing/2017/model3d" Requires="am3d">
          <p:graphicFrame>
            <p:nvGraphicFramePr>
              <p:cNvPr id="4" name="3D-Modell 3" descr="Topf voller Gold">
                <a:extLst>
                  <a:ext uri="{FF2B5EF4-FFF2-40B4-BE49-F238E27FC236}">
                    <a16:creationId xmlns:a16="http://schemas.microsoft.com/office/drawing/2014/main" id="{74CB9290-5735-46CD-962F-0E014DF93F17}"/>
                  </a:ext>
                </a:extLst>
              </p:cNvPr>
              <p:cNvGraphicFramePr>
                <a:graphicFrameLocks noChangeAspect="1"/>
              </p:cNvGraphicFramePr>
              <p:nvPr>
                <p:extLst>
                  <p:ext uri="{D42A27DB-BD31-4B8C-83A1-F6EECF244321}">
                    <p14:modId xmlns:p14="http://schemas.microsoft.com/office/powerpoint/2010/main" val="4245831276"/>
                  </p:ext>
                </p:extLst>
              </p:nvPr>
            </p:nvGraphicFramePr>
            <p:xfrm>
              <a:off x="8157125" y="2879923"/>
              <a:ext cx="3264315" cy="3188180"/>
            </p:xfrm>
            <a:graphic>
              <a:graphicData uri="http://schemas.microsoft.com/office/drawing/2017/model3d">
                <am3d:model3d r:embed="rId2">
                  <am3d:spPr>
                    <a:xfrm>
                      <a:off x="0" y="0"/>
                      <a:ext cx="3264315" cy="3188180"/>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10579821" ay="1487215" az="-10707566"/>
                    <am3d:postTrans dx="0" dy="0" dz="0"/>
                  </am3d:trans>
                  <am3d:raster rName="Office3DRenderer" rVer="16.0.8326">
                    <am3d:blip r:embed="rId3"/>
                  </am3d:raster>
                  <am3d:objViewport viewportSz="53199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Modell 3" descr="Topf voller Gold">
                <a:extLst>
                  <a:ext uri="{FF2B5EF4-FFF2-40B4-BE49-F238E27FC236}">
                    <a16:creationId xmlns:a16="http://schemas.microsoft.com/office/drawing/2014/main" id="{74CB9290-5735-46CD-962F-0E014DF93F17}"/>
                  </a:ext>
                </a:extLst>
              </p:cNvPr>
              <p:cNvPicPr>
                <a:picLocks noGrp="1" noRot="1" noChangeAspect="1" noMove="1" noResize="1" noEditPoints="1" noAdjustHandles="1" noChangeArrowheads="1" noChangeShapeType="1" noCrop="1"/>
              </p:cNvPicPr>
              <p:nvPr/>
            </p:nvPicPr>
            <p:blipFill>
              <a:blip r:embed="rId3"/>
              <a:stretch>
                <a:fillRect/>
              </a:stretch>
            </p:blipFill>
            <p:spPr>
              <a:xfrm>
                <a:off x="8157125" y="2879923"/>
                <a:ext cx="3264315" cy="318818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Modell 4" descr="Fallende Münze">
                <a:extLst>
                  <a:ext uri="{FF2B5EF4-FFF2-40B4-BE49-F238E27FC236}">
                    <a16:creationId xmlns:a16="http://schemas.microsoft.com/office/drawing/2014/main" id="{7E0991A6-D6C8-4258-803C-9CE1B8CD4418}"/>
                  </a:ext>
                </a:extLst>
              </p:cNvPr>
              <p:cNvGraphicFramePr>
                <a:graphicFrameLocks noChangeAspect="1"/>
              </p:cNvGraphicFramePr>
              <p:nvPr>
                <p:extLst>
                  <p:ext uri="{D42A27DB-BD31-4B8C-83A1-F6EECF244321}">
                    <p14:modId xmlns:p14="http://schemas.microsoft.com/office/powerpoint/2010/main" val="3706266673"/>
                  </p:ext>
                </p:extLst>
              </p:nvPr>
            </p:nvGraphicFramePr>
            <p:xfrm>
              <a:off x="7139192" y="1277231"/>
              <a:ext cx="4722374" cy="2116500"/>
            </p:xfrm>
            <a:graphic>
              <a:graphicData uri="http://schemas.microsoft.com/office/drawing/2017/model3d">
                <am3d:model3d r:embed="rId4">
                  <am3d:spPr>
                    <a:xfrm>
                      <a:off x="0" y="0"/>
                      <a:ext cx="4722374" cy="2116500"/>
                    </a:xfrm>
                    <a:prstGeom prst="rect">
                      <a:avLst/>
                    </a:prstGeom>
                  </am3d:spPr>
                  <am3d:camera>
                    <am3d:pos x="0" y="0" z="65046868"/>
                    <am3d:up dx="0" dy="36000000" dz="0"/>
                    <am3d:lookAt x="0" y="0" z="0"/>
                    <am3d:perspective fov="2700000"/>
                  </am3d:camera>
                  <am3d:trans>
                    <am3d:meterPerModelUnit n="23773" d="1000000"/>
                    <am3d:preTrans dx="-88812" dy="-7709518" dz="1553153"/>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3833" count="indefinite"/>
                      </a3danim:embedAnim>
                    </a:ext>
                    <a:ext uri="{E9DE012E-A134-456F-84FE-255F9AAD75C6}">
                      <a3danim:posterFrame xmlns:a3danim="http://schemas.microsoft.com/office/drawing/2018/animation/model3d" animId="0"/>
                    </a:ext>
                  </am3d:extLst>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Modell 4" descr="Fallende Münze">
                <a:extLst>
                  <a:ext uri="{FF2B5EF4-FFF2-40B4-BE49-F238E27FC236}">
                    <a16:creationId xmlns:a16="http://schemas.microsoft.com/office/drawing/2014/main" id="{7E0991A6-D6C8-4258-803C-9CE1B8CD4418}"/>
                  </a:ext>
                </a:extLst>
              </p:cNvPr>
              <p:cNvPicPr>
                <a:picLocks noGrp="1" noRot="1" noChangeAspect="1" noMove="1" noResize="1" noEditPoints="1" noAdjustHandles="1" noChangeArrowheads="1" noChangeShapeType="1" noCrop="1"/>
              </p:cNvPicPr>
              <p:nvPr/>
            </p:nvPicPr>
            <p:blipFill>
              <a:blip r:embed="rId5"/>
              <a:stretch>
                <a:fillRect/>
              </a:stretch>
            </p:blipFill>
            <p:spPr>
              <a:xfrm>
                <a:off x="7139192" y="1277231"/>
                <a:ext cx="4722374" cy="2116500"/>
              </a:xfrm>
              <a:prstGeom prst="rect">
                <a:avLst/>
              </a:prstGeom>
            </p:spPr>
          </p:pic>
        </mc:Fallback>
      </mc:AlternateContent>
    </p:spTree>
    <p:extLst>
      <p:ext uri="{BB962C8B-B14F-4D97-AF65-F5344CB8AC3E}">
        <p14:creationId xmlns:p14="http://schemas.microsoft.com/office/powerpoint/2010/main" val="375219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mph" presetSubtype="128" accel="10000" decel="10000" fill="hold" nodeType="clickEffect">
                                  <p:stCondLst>
                                    <p:cond delay="0"/>
                                  </p:stCondLst>
                                  <p:childTnLst>
                                    <p:animRot by="21600000">
                                      <p:cBhvr>
                                        <p:cTn id="12" dur="20000" fill="hold"/>
                                        <p:tgtEl>
                                          <p:spTgt spid="4"/>
                                        </p:tgtEl>
                                        <p:attrNameLst>
                                          <p:attrName>3d.view.rotation.y</p:attrName>
                                        </p:attrNameLst>
                                      </p:cBhvr>
                                    </p:animRot>
                                  </p:childTnLst>
                                </p:cTn>
                              </p:par>
                              <p:par>
                                <p:cTn id="13" presetID="100" presetClass="emph" presetSubtype="1" repeatCount="indefinite" fill="hold" nodeType="withEffect">
                                  <p:stCondLst>
                                    <p:cond delay="0"/>
                                  </p:stCondLst>
                                  <p:childTnLst>
                                    <p:anim calcmode="lin" valueType="num">
                                      <p:cBhvr>
                                        <p:cTn id="14" dur="38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24023-8FCE-4C27-A0B4-3CB2B4FDA726}"/>
              </a:ext>
            </a:extLst>
          </p:cNvPr>
          <p:cNvSpPr>
            <a:spLocks noGrp="1"/>
          </p:cNvSpPr>
          <p:nvPr>
            <p:ph type="title"/>
          </p:nvPr>
        </p:nvSpPr>
        <p:spPr>
          <a:xfrm>
            <a:off x="1563272" y="368959"/>
            <a:ext cx="9065455" cy="5838727"/>
          </a:xfrm>
        </p:spPr>
        <p:txBody>
          <a:bodyPr>
            <a:normAutofit/>
          </a:bodyPr>
          <a:lstStyle/>
          <a:p>
            <a:r>
              <a:rPr lang="de-DE" sz="40000" dirty="0">
                <a:solidFill>
                  <a:schemeClr val="bg1"/>
                </a:solidFill>
                <a:latin typeface="Brush Script MT" panose="03060802040406070304" pitchFamily="66" charset="0"/>
              </a:rPr>
              <a:t>Ende</a:t>
            </a:r>
          </a:p>
        </p:txBody>
      </p:sp>
      <mc:AlternateContent xmlns:mc="http://schemas.openxmlformats.org/markup-compatibility/2006">
        <mc:Choice xmlns:am3d="http://schemas.microsoft.com/office/drawing/2017/model3d" Requires="am3d">
          <p:graphicFrame>
            <p:nvGraphicFramePr>
              <p:cNvPr id="3" name="3D-Modell 2" descr="Feuerwerk">
                <a:extLst>
                  <a:ext uri="{FF2B5EF4-FFF2-40B4-BE49-F238E27FC236}">
                    <a16:creationId xmlns:a16="http://schemas.microsoft.com/office/drawing/2014/main" id="{4CAC64DB-2F31-45B0-B0D8-114CEEE152FF}"/>
                  </a:ext>
                </a:extLst>
              </p:cNvPr>
              <p:cNvGraphicFramePr/>
              <p:nvPr>
                <p:extLst>
                  <p:ext uri="{D42A27DB-BD31-4B8C-83A1-F6EECF244321}">
                    <p14:modId xmlns:p14="http://schemas.microsoft.com/office/powerpoint/2010/main" val="1706357516"/>
                  </p:ext>
                </p:extLst>
              </p:nvPr>
            </p:nvGraphicFramePr>
            <p:xfrm>
              <a:off x="0" y="0"/>
              <a:ext cx="12192000" cy="6858000"/>
            </p:xfrm>
            <a:graphic>
              <a:graphicData uri="http://schemas.microsoft.com/office/drawing/2017/model3d">
                <am3d:model3d r:embed="rId2">
                  <am3d:spPr>
                    <a:xfrm>
                      <a:off x="0" y="0"/>
                      <a:ext cx="12192000" cy="6858000"/>
                    </a:xfrm>
                    <a:prstGeom prst="rect">
                      <a:avLst/>
                    </a:prstGeom>
                  </am3d:spPr>
                  <am3d:camera>
                    <am3d:pos x="0" y="0" z="76059079"/>
                    <am3d:up dx="0" dy="36000000" dz="0"/>
                    <am3d:lookAt x="0" y="0" z="0"/>
                    <am3d:perspective fov="2700000"/>
                  </am3d:camera>
                  <am3d:trans>
                    <am3d:meterPerModelUnit n="1295539" d="1000000"/>
                    <am3d:preTrans dx="957184" dy="-16797110" dz="-652447"/>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1466" count="indefinite"/>
                      </a3danim:embedAnim>
                    </a:ext>
                    <a:ext uri="{E9DE012E-A134-456F-84FE-255F9AAD75C6}">
                      <a3danim:posterFrame xmlns:a3danim="http://schemas.microsoft.com/office/drawing/2018/animation/model3d" animId="0"/>
                    </a:ext>
                  </am3d:extLst>
                  <am3d:objViewport viewportSz="102636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Feuerwerk">
                <a:extLst>
                  <a:ext uri="{FF2B5EF4-FFF2-40B4-BE49-F238E27FC236}">
                    <a16:creationId xmlns:a16="http://schemas.microsoft.com/office/drawing/2014/main" id="{4CAC64DB-2F31-45B0-B0D8-114CEEE152F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831431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467" fill="hold"/>
                                        <p:tgtEl>
                                          <p:spTgt spid="3"/>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2"/>
                                        </p:tgtEl>
                                        <p:attrNameLst>
                                          <p:attrName>style.color</p:attrName>
                                        </p:attrNameLst>
                                      </p:cBhvr>
                                      <p:to>
                                        <a:srgbClr val="FFD96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2E731-D439-4F48-AE82-B3D4B372F97A}"/>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BE9354FB-65B2-42F2-A744-C61FA8184024}"/>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59777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2B2E5E-D808-4C9A-80C6-5E0CDA44D26F}"/>
              </a:ext>
            </a:extLst>
          </p:cNvPr>
          <p:cNvSpPr>
            <a:spLocks noGrp="1"/>
          </p:cNvSpPr>
          <p:nvPr>
            <p:ph type="title"/>
          </p:nvPr>
        </p:nvSpPr>
        <p:spPr>
          <a:xfrm>
            <a:off x="466722" y="586855"/>
            <a:ext cx="3201366" cy="3387497"/>
          </a:xfrm>
        </p:spPr>
        <p:txBody>
          <a:bodyPr anchor="b">
            <a:normAutofit/>
          </a:bodyPr>
          <a:lstStyle/>
          <a:p>
            <a:pPr algn="r"/>
            <a:r>
              <a:rPr lang="de-DE" sz="4000">
                <a:solidFill>
                  <a:srgbClr val="FFFFFF"/>
                </a:solidFill>
              </a:rPr>
              <a:t>Spielregeln</a:t>
            </a:r>
          </a:p>
        </p:txBody>
      </p:sp>
      <p:sp>
        <p:nvSpPr>
          <p:cNvPr id="3" name="Inhaltsplatzhalter 2">
            <a:extLst>
              <a:ext uri="{FF2B5EF4-FFF2-40B4-BE49-F238E27FC236}">
                <a16:creationId xmlns:a16="http://schemas.microsoft.com/office/drawing/2014/main" id="{8EE8F7B1-CABD-4029-AAB0-A0B7DC1A1D4F}"/>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ü"/>
            </a:pPr>
            <a:r>
              <a:rPr lang="de-DE" sz="2000"/>
              <a:t>Zuerst müssen die Spieler auf zwei gerechte Gruppen aufgeteilt werden. </a:t>
            </a:r>
          </a:p>
          <a:p>
            <a:pPr>
              <a:buFont typeface="Wingdings" panose="05000000000000000000" pitchFamily="2" charset="2"/>
              <a:buChar char="ü"/>
            </a:pPr>
            <a:r>
              <a:rPr lang="de-DE" sz="2000"/>
              <a:t>Es wird gelost, welche Gruppe anfängt.</a:t>
            </a:r>
          </a:p>
          <a:p>
            <a:pPr>
              <a:buFont typeface="Wingdings" panose="05000000000000000000" pitchFamily="2" charset="2"/>
              <a:buChar char="ü"/>
            </a:pPr>
            <a:r>
              <a:rPr lang="de-DE" sz="2000"/>
              <a:t>Diese Gruppe muss zusammen eine Antwort auf die relativ schwierigen Grammatikfragen finden.</a:t>
            </a:r>
          </a:p>
          <a:p>
            <a:pPr>
              <a:buFont typeface="Wingdings" panose="05000000000000000000" pitchFamily="2" charset="2"/>
              <a:buChar char="ü"/>
            </a:pPr>
            <a:r>
              <a:rPr lang="de-DE" sz="2000"/>
              <a:t>In dem Quiz mit den zehn Fragen sind vier Millionenfragen versteckt. Es kommt erst heraus, ob eine Frage eine Millionenfrage war, wenn die Antwort von der Gruppe schon formuliert wurde.  </a:t>
            </a:r>
          </a:p>
          <a:p>
            <a:pPr>
              <a:buFont typeface="Wingdings" panose="05000000000000000000" pitchFamily="2" charset="2"/>
              <a:buChar char="ü"/>
            </a:pPr>
            <a:r>
              <a:rPr lang="de-DE" sz="2000"/>
              <a:t>Wenn eine normale Frage richtig beantwortet wurde, kriegt die Gruppe einen Punkt. Wenn die Antwort falsch war, einen Minuspunkt. Wenn eine Millionenfrage richtig beantwortet wurde, kriegt diese Gruppe 5 Punkte. Wenn nicht, 5 Minuspunkte.</a:t>
            </a:r>
          </a:p>
          <a:p>
            <a:pPr>
              <a:buFont typeface="Wingdings" panose="05000000000000000000" pitchFamily="2" charset="2"/>
              <a:buChar char="ü"/>
            </a:pPr>
            <a:r>
              <a:rPr lang="de-DE" sz="2000"/>
              <a:t>Es gewinnt die Gruppe, die am Ende des Quiz die meisten Punkte hat. </a:t>
            </a:r>
          </a:p>
        </p:txBody>
      </p:sp>
    </p:spTree>
    <p:extLst>
      <p:ext uri="{BB962C8B-B14F-4D97-AF65-F5344CB8AC3E}">
        <p14:creationId xmlns:p14="http://schemas.microsoft.com/office/powerpoint/2010/main" val="4100082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470AA-309C-47F4-9B92-6236350D2CAA}"/>
              </a:ext>
            </a:extLst>
          </p:cNvPr>
          <p:cNvSpPr>
            <a:spLocks noGrp="1"/>
          </p:cNvSpPr>
          <p:nvPr>
            <p:ph type="title"/>
          </p:nvPr>
        </p:nvSpPr>
        <p:spPr>
          <a:xfrm>
            <a:off x="838200" y="365125"/>
            <a:ext cx="10515600" cy="1759097"/>
          </a:xfrm>
        </p:spPr>
        <p:txBody>
          <a:bodyPr>
            <a:normAutofit fontScale="90000"/>
          </a:bodyPr>
          <a:lstStyle/>
          <a:p>
            <a:r>
              <a:rPr lang="de-DE" u="sng" dirty="0"/>
              <a:t>Jetzt wünsche ich euch viel Spaß und Glück bei meinem Millionenquiz! Werdet mithilfe von Teamarbeit alle Millionäre!</a:t>
            </a:r>
          </a:p>
        </p:txBody>
      </p:sp>
      <mc:AlternateContent xmlns:mc="http://schemas.openxmlformats.org/markup-compatibility/2006">
        <mc:Choice xmlns:am3d="http://schemas.microsoft.com/office/drawing/2017/model3d" Requires="am3d">
          <p:graphicFrame>
            <p:nvGraphicFramePr>
              <p:cNvPr id="4" name="Inhaltsplatzhalter 3" descr="Goldmünzen">
                <a:extLst>
                  <a:ext uri="{FF2B5EF4-FFF2-40B4-BE49-F238E27FC236}">
                    <a16:creationId xmlns:a16="http://schemas.microsoft.com/office/drawing/2014/main" id="{88A3A42B-59EE-441C-A560-6892C86848B9}"/>
                  </a:ext>
                </a:extLst>
              </p:cNvPr>
              <p:cNvGraphicFramePr>
                <a:graphicFrameLocks noGrp="1" noChangeAspect="1"/>
              </p:cNvGraphicFramePr>
              <p:nvPr>
                <p:ph idx="1"/>
                <p:extLst>
                  <p:ext uri="{D42A27DB-BD31-4B8C-83A1-F6EECF244321}">
                    <p14:modId xmlns:p14="http://schemas.microsoft.com/office/powerpoint/2010/main" val="1541761843"/>
                  </p:ext>
                </p:extLst>
              </p:nvPr>
            </p:nvGraphicFramePr>
            <p:xfrm>
              <a:off x="2119486" y="2080327"/>
              <a:ext cx="5986366" cy="4120981"/>
            </p:xfrm>
            <a:graphic>
              <a:graphicData uri="http://schemas.microsoft.com/office/drawing/2017/model3d">
                <am3d:model3d r:embed="rId2">
                  <am3d:spPr>
                    <a:xfrm>
                      <a:off x="0" y="0"/>
                      <a:ext cx="5986366" cy="4120981"/>
                    </a:xfrm>
                    <a:prstGeom prst="rect">
                      <a:avLst/>
                    </a:prstGeom>
                  </am3d:spPr>
                  <am3d:camera>
                    <am3d:pos x="0" y="0" z="66316102"/>
                    <am3d:up dx="0" dy="36000000" dz="0"/>
                    <am3d:lookAt x="0" y="0" z="0"/>
                    <am3d:perspective fov="2700000"/>
                  </am3d:camera>
                  <am3d:trans>
                    <am3d:meterPerModelUnit n="173461" d="1000000"/>
                    <am3d:preTrans dx="723681" dy="-10108787" dz="6133181"/>
                    <am3d:scale>
                      <am3d:sx n="1000000" d="1000000"/>
                      <am3d:sy n="1000000" d="1000000"/>
                      <am3d:sz n="1000000" d="1000000"/>
                    </am3d:scale>
                    <am3d:rot ax="10631176" ay="168594" az="10791742"/>
                    <am3d:postTrans dx="0" dy="0" dz="0"/>
                  </am3d:trans>
                  <am3d:raster rName="Office3DRenderer" rVer="16.0.8326">
                    <am3d:blip r:embed="rId3"/>
                  </am3d:raster>
                  <am3d:objViewport viewportSz="81182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Inhaltsplatzhalter 3" descr="Goldmünzen">
                <a:extLst>
                  <a:ext uri="{FF2B5EF4-FFF2-40B4-BE49-F238E27FC236}">
                    <a16:creationId xmlns:a16="http://schemas.microsoft.com/office/drawing/2014/main" id="{88A3A42B-59EE-441C-A560-6892C86848B9}"/>
                  </a:ext>
                </a:extLst>
              </p:cNvPr>
              <p:cNvPicPr>
                <a:picLocks noGrp="1" noRot="1" noChangeAspect="1" noMove="1" noResize="1" noEditPoints="1" noAdjustHandles="1" noChangeArrowheads="1" noChangeShapeType="1" noCrop="1"/>
              </p:cNvPicPr>
              <p:nvPr/>
            </p:nvPicPr>
            <p:blipFill>
              <a:blip r:embed="rId3"/>
              <a:stretch>
                <a:fillRect/>
              </a:stretch>
            </p:blipFill>
            <p:spPr>
              <a:xfrm>
                <a:off x="2119486" y="2080327"/>
                <a:ext cx="5986366" cy="41209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Modell 4" descr="Fallende Münze">
                <a:extLst>
                  <a:ext uri="{FF2B5EF4-FFF2-40B4-BE49-F238E27FC236}">
                    <a16:creationId xmlns:a16="http://schemas.microsoft.com/office/drawing/2014/main" id="{AF148859-298D-4B97-8089-648F5AFECD25}"/>
                  </a:ext>
                </a:extLst>
              </p:cNvPr>
              <p:cNvGraphicFramePr>
                <a:graphicFrameLocks noChangeAspect="1"/>
              </p:cNvGraphicFramePr>
              <p:nvPr>
                <p:extLst>
                  <p:ext uri="{D42A27DB-BD31-4B8C-83A1-F6EECF244321}">
                    <p14:modId xmlns:p14="http://schemas.microsoft.com/office/powerpoint/2010/main" val="3265266519"/>
                  </p:ext>
                </p:extLst>
              </p:nvPr>
            </p:nvGraphicFramePr>
            <p:xfrm>
              <a:off x="1867962" y="375676"/>
              <a:ext cx="7076266" cy="7108397"/>
            </p:xfrm>
            <a:graphic>
              <a:graphicData uri="http://schemas.microsoft.com/office/drawing/2017/model3d">
                <am3d:model3d r:embed="rId4">
                  <am3d:spPr>
                    <a:xfrm>
                      <a:off x="0" y="0"/>
                      <a:ext cx="7076266" cy="7108397"/>
                    </a:xfrm>
                    <a:prstGeom prst="rect">
                      <a:avLst/>
                    </a:prstGeom>
                  </am3d:spPr>
                  <am3d:camera>
                    <am3d:pos x="0" y="0" z="80971238"/>
                    <am3d:up dx="0" dy="36000000" dz="0"/>
                    <am3d:lookAt x="0" y="0" z="0"/>
                    <am3d:perspective fov="2700000"/>
                  </am3d:camera>
                  <am3d:trans>
                    <am3d:meterPerModelUnit n="52661" d="1000000"/>
                    <am3d:preTrans dx="-25519" dy="-17082444" dz="62614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1">
                        <a3danim:animPr length="3833" count="indefinite"/>
                      </a3danim:embedAnim>
                    </a:ext>
                    <a:ext uri="{E9DE012E-A134-456F-84FE-255F9AAD75C6}">
                      <a3danim:posterFrame xmlns:a3danim="http://schemas.microsoft.com/office/drawing/2018/animation/model3d" animId="1"/>
                    </a:ext>
                  </am3d:extLst>
                  <am3d:objViewport viewportSz="103726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Modell 4" descr="Fallende Münze">
                <a:extLst>
                  <a:ext uri="{FF2B5EF4-FFF2-40B4-BE49-F238E27FC236}">
                    <a16:creationId xmlns:a16="http://schemas.microsoft.com/office/drawing/2014/main" id="{AF148859-298D-4B97-8089-648F5AFECD25}"/>
                  </a:ext>
                </a:extLst>
              </p:cNvPr>
              <p:cNvPicPr>
                <a:picLocks noGrp="1" noRot="1" noChangeAspect="1" noMove="1" noResize="1" noEditPoints="1" noAdjustHandles="1" noChangeArrowheads="1" noChangeShapeType="1" noCrop="1"/>
              </p:cNvPicPr>
              <p:nvPr/>
            </p:nvPicPr>
            <p:blipFill>
              <a:blip r:embed="rId5"/>
              <a:stretch>
                <a:fillRect/>
              </a:stretch>
            </p:blipFill>
            <p:spPr>
              <a:xfrm>
                <a:off x="1867962" y="375676"/>
                <a:ext cx="7076266" cy="7108397"/>
              </a:xfrm>
              <a:prstGeom prst="rect">
                <a:avLst/>
              </a:prstGeom>
            </p:spPr>
          </p:pic>
        </mc:Fallback>
      </mc:AlternateContent>
    </p:spTree>
    <p:extLst>
      <p:ext uri="{BB962C8B-B14F-4D97-AF65-F5344CB8AC3E}">
        <p14:creationId xmlns:p14="http://schemas.microsoft.com/office/powerpoint/2010/main" val="3953725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mph" presetSubtype="128" accel="10000" decel="10000" fill="hold" nodeType="clickEffect">
                                  <p:stCondLst>
                                    <p:cond delay="0"/>
                                  </p:stCondLst>
                                  <p:childTnLst>
                                    <p:animRot by="21600000">
                                      <p:cBhvr>
                                        <p:cTn id="12" dur="20000" fill="hold"/>
                                        <p:tgtEl>
                                          <p:spTgt spid="4"/>
                                        </p:tgtEl>
                                        <p:attrNameLst>
                                          <p:attrName>3d.view.rotation.y</p:attrName>
                                        </p:attrNameLst>
                                      </p:cBhvr>
                                    </p:animRot>
                                  </p:childTnLst>
                                </p:cTn>
                              </p:par>
                              <p:par>
                                <p:cTn id="13" presetID="101" presetClass="emph" presetSubtype="1" repeatCount="indefinite" fill="hold" nodeType="withEffect">
                                  <p:stCondLst>
                                    <p:cond delay="0"/>
                                  </p:stCondLst>
                                  <p:childTnLst>
                                    <p:anim calcmode="lin" valueType="num">
                                      <p:cBhvr>
                                        <p:cTn id="14" dur="3833" fill="hold"/>
                                        <p:tgtEl>
                                          <p:spTgt spid="5"/>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6A6E63-AAE2-43AF-B0DB-0B3617399754}"/>
              </a:ext>
            </a:extLst>
          </p:cNvPr>
          <p:cNvSpPr>
            <a:spLocks noGrp="1"/>
          </p:cNvSpPr>
          <p:nvPr>
            <p:ph type="title"/>
          </p:nvPr>
        </p:nvSpPr>
        <p:spPr>
          <a:effectLst>
            <a:outerShdw dist="50800" dir="5400000" sx="52000" sy="52000" algn="ctr" rotWithShape="0">
              <a:schemeClr val="bg1"/>
            </a:outerShdw>
          </a:effectLst>
        </p:spPr>
        <p:txBody>
          <a:bodyPr/>
          <a:lstStyle/>
          <a:p>
            <a:r>
              <a:rPr lang="de-DE" u="sng" dirty="0">
                <a:solidFill>
                  <a:srgbClr val="C00000"/>
                </a:solidFill>
                <a:effectLst>
                  <a:outerShdw blurRad="38100" dist="38100" dir="2700000" algn="tl">
                    <a:srgbClr val="000000">
                      <a:alpha val="43137"/>
                    </a:srgbClr>
                  </a:outerShdw>
                </a:effectLst>
              </a:rPr>
              <a:t>1. Frage</a:t>
            </a:r>
          </a:p>
        </p:txBody>
      </p:sp>
      <p:sp>
        <p:nvSpPr>
          <p:cNvPr id="3" name="Inhaltsplatzhalter 2">
            <a:extLst>
              <a:ext uri="{FF2B5EF4-FFF2-40B4-BE49-F238E27FC236}">
                <a16:creationId xmlns:a16="http://schemas.microsoft.com/office/drawing/2014/main" id="{4C38104B-3671-4188-A9B7-D5D734C7A2E7}"/>
              </a:ext>
            </a:extLst>
          </p:cNvPr>
          <p:cNvSpPr>
            <a:spLocks noGrp="1"/>
          </p:cNvSpPr>
          <p:nvPr>
            <p:ph idx="1"/>
          </p:nvPr>
        </p:nvSpPr>
        <p:spPr>
          <a:effectLst/>
        </p:spPr>
        <p:txBody>
          <a:bodyPr/>
          <a:lstStyle/>
          <a:p>
            <a:pPr>
              <a:buFont typeface="Wingdings" panose="05000000000000000000" pitchFamily="2" charset="2"/>
              <a:buChar char="v"/>
            </a:pPr>
            <a:r>
              <a:rPr lang="de-DE" dirty="0"/>
              <a:t>Wie heißt die Zeitform, mit der man mündlich etwas nacherzählt?</a:t>
            </a:r>
          </a:p>
          <a:p>
            <a:pPr>
              <a:buFont typeface="Wingdings" panose="05000000000000000000" pitchFamily="2" charset="2"/>
              <a:buChar char="v"/>
            </a:pPr>
            <a:r>
              <a:rPr lang="de-DE" dirty="0"/>
              <a:t>Das Perfekt.</a:t>
            </a:r>
          </a:p>
          <a:p>
            <a:pPr>
              <a:buFont typeface="Wingdings" panose="05000000000000000000" pitchFamily="2" charset="2"/>
              <a:buChar char="v"/>
            </a:pPr>
            <a:r>
              <a:rPr lang="de-DE" dirty="0"/>
              <a:t>Die Frage war keine Millionenfrage.</a:t>
            </a:r>
          </a:p>
          <a:p>
            <a:pPr marL="0" indent="0">
              <a:buNone/>
            </a:pPr>
            <a:r>
              <a:rPr lang="de-DE" dirty="0"/>
              <a:t> </a:t>
            </a:r>
          </a:p>
        </p:txBody>
      </p:sp>
    </p:spTree>
    <p:extLst>
      <p:ext uri="{BB962C8B-B14F-4D97-AF65-F5344CB8AC3E}">
        <p14:creationId xmlns:p14="http://schemas.microsoft.com/office/powerpoint/2010/main" val="46734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88537-DA4C-49BB-9DAA-24A91524AFC5}"/>
              </a:ext>
            </a:extLst>
          </p:cNvPr>
          <p:cNvSpPr>
            <a:spLocks noGrp="1"/>
          </p:cNvSpPr>
          <p:nvPr>
            <p:ph type="title"/>
          </p:nvPr>
        </p:nvSpPr>
        <p:spPr/>
        <p:txBody>
          <a:bodyPr/>
          <a:lstStyle/>
          <a:p>
            <a:r>
              <a:rPr lang="de-DE" dirty="0">
                <a:solidFill>
                  <a:srgbClr val="FF0000"/>
                </a:solidFill>
                <a:effectLst>
                  <a:outerShdw blurRad="38100" dist="38100" dir="2700000" algn="tl">
                    <a:srgbClr val="000000">
                      <a:alpha val="43137"/>
                    </a:srgbClr>
                  </a:outerShdw>
                </a:effectLst>
              </a:rPr>
              <a:t>2. Frage</a:t>
            </a:r>
          </a:p>
        </p:txBody>
      </p:sp>
      <p:sp>
        <p:nvSpPr>
          <p:cNvPr id="3" name="Inhaltsplatzhalter 2">
            <a:extLst>
              <a:ext uri="{FF2B5EF4-FFF2-40B4-BE49-F238E27FC236}">
                <a16:creationId xmlns:a16="http://schemas.microsoft.com/office/drawing/2014/main" id="{78CC974A-6B1D-4B5D-8187-655A46EA22DF}"/>
              </a:ext>
            </a:extLst>
          </p:cNvPr>
          <p:cNvSpPr>
            <a:spLocks noGrp="1"/>
          </p:cNvSpPr>
          <p:nvPr>
            <p:ph idx="1"/>
          </p:nvPr>
        </p:nvSpPr>
        <p:spPr/>
        <p:txBody>
          <a:bodyPr/>
          <a:lstStyle/>
          <a:p>
            <a:pPr>
              <a:buFont typeface="Wingdings" panose="05000000000000000000" pitchFamily="2" charset="2"/>
              <a:buChar char="v"/>
            </a:pPr>
            <a:r>
              <a:rPr lang="de-DE" dirty="0"/>
              <a:t>Welche Zeitform wird mit einer Form von „haben“ oder „sein“ im    Präteritum und mit dem Partizip </a:t>
            </a:r>
            <a:r>
              <a:rPr lang="de-DE" dirty="0" err="1"/>
              <a:t>ll</a:t>
            </a:r>
            <a:r>
              <a:rPr lang="de-DE" dirty="0"/>
              <a:t> des Verbs gebildet?</a:t>
            </a:r>
          </a:p>
          <a:p>
            <a:pPr>
              <a:buFont typeface="Wingdings" panose="05000000000000000000" pitchFamily="2" charset="2"/>
              <a:buChar char="v"/>
            </a:pPr>
            <a:r>
              <a:rPr lang="de-DE" dirty="0"/>
              <a:t>Das Plusquamperfekt.</a:t>
            </a:r>
          </a:p>
          <a:p>
            <a:pPr>
              <a:buFont typeface="Wingdings" panose="05000000000000000000" pitchFamily="2" charset="2"/>
              <a:buChar char="v"/>
            </a:pPr>
            <a:r>
              <a:rPr lang="de-DE" dirty="0"/>
              <a:t>Diese Frage war eine Millionenfrage!</a:t>
            </a:r>
          </a:p>
          <a:p>
            <a:pPr marL="0" indent="0">
              <a:buNone/>
            </a:pPr>
            <a:endParaRPr lang="de-DE" dirty="0"/>
          </a:p>
        </p:txBody>
      </p:sp>
      <p:pic>
        <p:nvPicPr>
          <p:cNvPr id="5" name="Grafik 4" descr="Dollar mit einfarbiger Füllung">
            <a:extLst>
              <a:ext uri="{FF2B5EF4-FFF2-40B4-BE49-F238E27FC236}">
                <a16:creationId xmlns:a16="http://schemas.microsoft.com/office/drawing/2014/main" id="{40AAC137-D1C3-401D-86F2-173FBC5952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9982" y="4147820"/>
            <a:ext cx="2164080" cy="2164080"/>
          </a:xfrm>
          <a:prstGeom prst="rect">
            <a:avLst/>
          </a:prstGeom>
        </p:spPr>
      </p:pic>
    </p:spTree>
    <p:extLst>
      <p:ext uri="{BB962C8B-B14F-4D97-AF65-F5344CB8AC3E}">
        <p14:creationId xmlns:p14="http://schemas.microsoft.com/office/powerpoint/2010/main" val="2059247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2FCFD-6488-4745-B0C0-E0D1AA698098}"/>
              </a:ext>
            </a:extLst>
          </p:cNvPr>
          <p:cNvSpPr>
            <a:spLocks noGrp="1"/>
          </p:cNvSpPr>
          <p:nvPr>
            <p:ph type="title"/>
          </p:nvPr>
        </p:nvSpPr>
        <p:spPr/>
        <p:txBody>
          <a:bodyPr/>
          <a:lstStyle/>
          <a:p>
            <a:r>
              <a:rPr lang="de-DE" dirty="0">
                <a:solidFill>
                  <a:srgbClr val="FFC000"/>
                </a:solidFill>
                <a:effectLst>
                  <a:outerShdw blurRad="38100" dist="38100" dir="2700000" algn="tl">
                    <a:srgbClr val="000000">
                      <a:alpha val="43137"/>
                    </a:srgbClr>
                  </a:outerShdw>
                </a:effectLst>
              </a:rPr>
              <a:t>3. Frage</a:t>
            </a:r>
          </a:p>
        </p:txBody>
      </p:sp>
      <p:sp>
        <p:nvSpPr>
          <p:cNvPr id="3" name="Inhaltsplatzhalter 2">
            <a:extLst>
              <a:ext uri="{FF2B5EF4-FFF2-40B4-BE49-F238E27FC236}">
                <a16:creationId xmlns:a16="http://schemas.microsoft.com/office/drawing/2014/main" id="{84423D6B-7B57-433E-9B2A-7BEA7AFACA2F}"/>
              </a:ext>
            </a:extLst>
          </p:cNvPr>
          <p:cNvSpPr>
            <a:spLocks noGrp="1"/>
          </p:cNvSpPr>
          <p:nvPr>
            <p:ph idx="1"/>
          </p:nvPr>
        </p:nvSpPr>
        <p:spPr/>
        <p:txBody>
          <a:bodyPr/>
          <a:lstStyle/>
          <a:p>
            <a:pPr>
              <a:buFont typeface="Wingdings" panose="05000000000000000000" pitchFamily="2" charset="2"/>
              <a:buChar char="v"/>
            </a:pPr>
            <a:r>
              <a:rPr lang="de-DE" dirty="0"/>
              <a:t>Wie heißt die dritte Steigerungsform der Adjektive?</a:t>
            </a:r>
          </a:p>
          <a:p>
            <a:pPr>
              <a:buFont typeface="Wingdings" panose="05000000000000000000" pitchFamily="2" charset="2"/>
              <a:buChar char="v"/>
            </a:pPr>
            <a:r>
              <a:rPr lang="de-DE" dirty="0"/>
              <a:t>Superlativ (2. Steigerungsstufe)</a:t>
            </a:r>
          </a:p>
          <a:p>
            <a:pPr>
              <a:buFont typeface="Wingdings" panose="05000000000000000000" pitchFamily="2" charset="2"/>
              <a:buChar char="v"/>
            </a:pPr>
            <a:r>
              <a:rPr lang="de-DE" dirty="0"/>
              <a:t>Diese Frage war keine Millionenfrage.</a:t>
            </a:r>
          </a:p>
        </p:txBody>
      </p:sp>
    </p:spTree>
    <p:extLst>
      <p:ext uri="{BB962C8B-B14F-4D97-AF65-F5344CB8AC3E}">
        <p14:creationId xmlns:p14="http://schemas.microsoft.com/office/powerpoint/2010/main" val="4091017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82C5F-2F66-45BA-8B20-505D22FA4C45}"/>
              </a:ext>
            </a:extLst>
          </p:cNvPr>
          <p:cNvSpPr>
            <a:spLocks noGrp="1"/>
          </p:cNvSpPr>
          <p:nvPr>
            <p:ph type="title"/>
          </p:nvPr>
        </p:nvSpPr>
        <p:spPr/>
        <p:txBody>
          <a:bodyPr/>
          <a:lstStyle/>
          <a:p>
            <a:r>
              <a:rPr lang="de-DE" dirty="0">
                <a:solidFill>
                  <a:srgbClr val="FFFF00"/>
                </a:solidFill>
                <a:effectLst>
                  <a:outerShdw blurRad="38100" dist="38100" dir="2700000" algn="tl">
                    <a:srgbClr val="000000">
                      <a:alpha val="43137"/>
                    </a:srgbClr>
                  </a:outerShdw>
                </a:effectLst>
              </a:rPr>
              <a:t>4. Frage</a:t>
            </a:r>
          </a:p>
        </p:txBody>
      </p:sp>
      <p:sp>
        <p:nvSpPr>
          <p:cNvPr id="3" name="Inhaltsplatzhalter 2">
            <a:extLst>
              <a:ext uri="{FF2B5EF4-FFF2-40B4-BE49-F238E27FC236}">
                <a16:creationId xmlns:a16="http://schemas.microsoft.com/office/drawing/2014/main" id="{8D194596-B67F-482C-88C9-F6D180027FF6}"/>
              </a:ext>
            </a:extLst>
          </p:cNvPr>
          <p:cNvSpPr>
            <a:spLocks noGrp="1"/>
          </p:cNvSpPr>
          <p:nvPr>
            <p:ph idx="1"/>
          </p:nvPr>
        </p:nvSpPr>
        <p:spPr>
          <a:noFill/>
        </p:spPr>
        <p:txBody>
          <a:bodyPr/>
          <a:lstStyle/>
          <a:p>
            <a:pPr>
              <a:buFont typeface="Wingdings" panose="05000000000000000000" pitchFamily="2" charset="2"/>
              <a:buChar char="v"/>
            </a:pPr>
            <a:r>
              <a:rPr lang="de-DE" dirty="0"/>
              <a:t>Was ist das für ein Satzglied?</a:t>
            </a:r>
          </a:p>
          <a:p>
            <a:pPr>
              <a:buFont typeface="Wingdings" panose="05000000000000000000" pitchFamily="2" charset="2"/>
              <a:buChar char="v"/>
            </a:pPr>
            <a:r>
              <a:rPr lang="de-DE" dirty="0"/>
              <a:t>„Ich ging schnell in das Klassenzimmer.“</a:t>
            </a:r>
          </a:p>
          <a:p>
            <a:pPr>
              <a:buFont typeface="Wingdings" panose="05000000000000000000" pitchFamily="2" charset="2"/>
              <a:buChar char="v"/>
            </a:pPr>
            <a:r>
              <a:rPr lang="de-DE" dirty="0"/>
              <a:t>Das ist eine adverbiale Bestimmung der Art und Weise.</a:t>
            </a:r>
          </a:p>
          <a:p>
            <a:pPr>
              <a:buFont typeface="Wingdings" panose="05000000000000000000" pitchFamily="2" charset="2"/>
              <a:buChar char="v"/>
            </a:pPr>
            <a:r>
              <a:rPr lang="de-DE" dirty="0"/>
              <a:t>Das war keine Millionenfrage. </a:t>
            </a:r>
          </a:p>
        </p:txBody>
      </p:sp>
      <p:sp>
        <p:nvSpPr>
          <p:cNvPr id="4" name="Rechteck 3">
            <a:extLst>
              <a:ext uri="{FF2B5EF4-FFF2-40B4-BE49-F238E27FC236}">
                <a16:creationId xmlns:a16="http://schemas.microsoft.com/office/drawing/2014/main" id="{3E016D81-F35D-401D-B9D3-45EA245E5F3C}"/>
              </a:ext>
            </a:extLst>
          </p:cNvPr>
          <p:cNvSpPr/>
          <p:nvPr/>
        </p:nvSpPr>
        <p:spPr>
          <a:xfrm>
            <a:off x="2602523" y="2349305"/>
            <a:ext cx="998806" cy="40796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74316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0E7A8-2279-43B9-8C8C-CC1D25F0893A}"/>
              </a:ext>
            </a:extLst>
          </p:cNvPr>
          <p:cNvSpPr>
            <a:spLocks noGrp="1"/>
          </p:cNvSpPr>
          <p:nvPr>
            <p:ph type="title"/>
          </p:nvPr>
        </p:nvSpPr>
        <p:spPr/>
        <p:txBody>
          <a:bodyPr/>
          <a:lstStyle/>
          <a:p>
            <a:r>
              <a:rPr lang="de-DE" dirty="0">
                <a:solidFill>
                  <a:srgbClr val="92D050"/>
                </a:solidFill>
                <a:effectLst>
                  <a:outerShdw blurRad="38100" dist="38100" dir="2700000" algn="tl">
                    <a:srgbClr val="000000">
                      <a:alpha val="43137"/>
                    </a:srgbClr>
                  </a:outerShdw>
                </a:effectLst>
              </a:rPr>
              <a:t>5. Frage</a:t>
            </a:r>
          </a:p>
        </p:txBody>
      </p:sp>
      <p:sp>
        <p:nvSpPr>
          <p:cNvPr id="6" name="Inhaltsplatzhalter 5">
            <a:extLst>
              <a:ext uri="{FF2B5EF4-FFF2-40B4-BE49-F238E27FC236}">
                <a16:creationId xmlns:a16="http://schemas.microsoft.com/office/drawing/2014/main" id="{1AE43FC8-EFF9-4625-8CA6-7D9EC0F9C4B2}"/>
              </a:ext>
            </a:extLst>
          </p:cNvPr>
          <p:cNvSpPr>
            <a:spLocks noGrp="1"/>
          </p:cNvSpPr>
          <p:nvPr>
            <p:ph idx="1"/>
          </p:nvPr>
        </p:nvSpPr>
        <p:spPr>
          <a:xfrm>
            <a:off x="838200" y="1333255"/>
            <a:ext cx="10515600" cy="5159619"/>
          </a:xfrm>
        </p:spPr>
        <p:txBody>
          <a:bodyPr/>
          <a:lstStyle/>
          <a:p>
            <a:pPr>
              <a:buFont typeface="Wingdings" panose="05000000000000000000" pitchFamily="2" charset="2"/>
              <a:buChar char="v"/>
            </a:pPr>
            <a:r>
              <a:rPr lang="de-DE" dirty="0"/>
              <a:t>Präpositionalobjekte kann man mit verschiedenen Fragen erfragen.</a:t>
            </a:r>
          </a:p>
          <a:p>
            <a:pPr>
              <a:buFont typeface="Wingdings" panose="05000000000000000000" pitchFamily="2" charset="2"/>
              <a:buChar char="v"/>
            </a:pPr>
            <a:r>
              <a:rPr lang="de-DE" dirty="0"/>
              <a:t>z. B.: Wofür…?, Mit wem…?, Weshalb…?, An…wen?, Wonach…?, Für wen…?, Wovon…?, Woran…?, Woher…?, Von wem…?, Womit…? und Nach wem…?. </a:t>
            </a:r>
          </a:p>
          <a:p>
            <a:pPr>
              <a:buFont typeface="Wingdings" panose="05000000000000000000" pitchFamily="2" charset="2"/>
              <a:buChar char="v"/>
            </a:pPr>
            <a:r>
              <a:rPr lang="de-DE" dirty="0"/>
              <a:t>In den oben genannten Fragewörtern tauchen zwei Fragewörter auf, mit denen man keine Präpositionalobjekte bestimmen kann, sondern ein anderes Satzglied. Findet die zwei Fragewörter und bestimmt das Satzglied, wonach sie fragen. </a:t>
            </a:r>
          </a:p>
          <a:p>
            <a:pPr>
              <a:buFont typeface="Wingdings" panose="05000000000000000000" pitchFamily="2" charset="2"/>
              <a:buChar char="v"/>
            </a:pPr>
            <a:r>
              <a:rPr lang="de-DE" dirty="0"/>
              <a:t>Weshalb…? und Woher…? Sind zwei Fragewörter für adverbiale Bestimmungen. </a:t>
            </a:r>
          </a:p>
          <a:p>
            <a:pPr>
              <a:buFont typeface="Wingdings" panose="05000000000000000000" pitchFamily="2" charset="2"/>
              <a:buChar char="v"/>
            </a:pPr>
            <a:r>
              <a:rPr lang="de-DE" dirty="0"/>
              <a:t>Das war eine Millionenfrage!  </a:t>
            </a:r>
          </a:p>
        </p:txBody>
      </p:sp>
      <p:pic>
        <p:nvPicPr>
          <p:cNvPr id="4" name="Grafik 3" descr="Euro Silhouette">
            <a:extLst>
              <a:ext uri="{FF2B5EF4-FFF2-40B4-BE49-F238E27FC236}">
                <a16:creationId xmlns:a16="http://schemas.microsoft.com/office/drawing/2014/main" id="{44EBC7E8-6207-4D24-898F-3FB1D1C724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242" y="4654182"/>
            <a:ext cx="2130206" cy="1838692"/>
          </a:xfrm>
          <a:prstGeom prst="rect">
            <a:avLst/>
          </a:prstGeom>
        </p:spPr>
      </p:pic>
    </p:spTree>
    <p:extLst>
      <p:ext uri="{BB962C8B-B14F-4D97-AF65-F5344CB8AC3E}">
        <p14:creationId xmlns:p14="http://schemas.microsoft.com/office/powerpoint/2010/main" val="3146785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07BE6-2CE1-424A-A182-7BC898E0642B}"/>
              </a:ext>
            </a:extLst>
          </p:cNvPr>
          <p:cNvSpPr>
            <a:spLocks noGrp="1"/>
          </p:cNvSpPr>
          <p:nvPr>
            <p:ph type="title"/>
          </p:nvPr>
        </p:nvSpPr>
        <p:spPr/>
        <p:txBody>
          <a:bodyPr/>
          <a:lstStyle/>
          <a:p>
            <a:r>
              <a:rPr lang="de-DE" dirty="0">
                <a:solidFill>
                  <a:srgbClr val="00B050"/>
                </a:solidFill>
                <a:effectLst>
                  <a:outerShdw blurRad="38100" dist="38100" dir="2700000" algn="tl">
                    <a:srgbClr val="000000">
                      <a:alpha val="43137"/>
                    </a:srgbClr>
                  </a:outerShdw>
                </a:effectLst>
              </a:rPr>
              <a:t>6. Frage</a:t>
            </a:r>
          </a:p>
        </p:txBody>
      </p:sp>
      <p:sp>
        <p:nvSpPr>
          <p:cNvPr id="3" name="Inhaltsplatzhalter 2">
            <a:extLst>
              <a:ext uri="{FF2B5EF4-FFF2-40B4-BE49-F238E27FC236}">
                <a16:creationId xmlns:a16="http://schemas.microsoft.com/office/drawing/2014/main" id="{B8A6F6CC-5F64-43C7-A379-4BF8E8BE612B}"/>
              </a:ext>
            </a:extLst>
          </p:cNvPr>
          <p:cNvSpPr>
            <a:spLocks noGrp="1"/>
          </p:cNvSpPr>
          <p:nvPr>
            <p:ph idx="1"/>
          </p:nvPr>
        </p:nvSpPr>
        <p:spPr/>
        <p:txBody>
          <a:bodyPr/>
          <a:lstStyle/>
          <a:p>
            <a:pPr>
              <a:buFont typeface="Wingdings" panose="05000000000000000000" pitchFamily="2" charset="2"/>
              <a:buChar char="v"/>
            </a:pPr>
            <a:r>
              <a:rPr lang="de-DE" dirty="0"/>
              <a:t>Was sind Possessivpronomen? In den folgenden Pronomen haben sich drei versteckt: jenes, meinen, ich, ihrem, dieses, du, ihr, solche, deine.</a:t>
            </a:r>
          </a:p>
          <a:p>
            <a:pPr>
              <a:buFont typeface="Wingdings" panose="05000000000000000000" pitchFamily="2" charset="2"/>
              <a:buChar char="v"/>
            </a:pPr>
            <a:r>
              <a:rPr lang="de-DE" dirty="0"/>
              <a:t> Possessivpronomen sind z.B.: meinen, ihrem, deine. </a:t>
            </a:r>
          </a:p>
          <a:p>
            <a:pPr>
              <a:buFont typeface="Wingdings" panose="05000000000000000000" pitchFamily="2" charset="2"/>
              <a:buChar char="v"/>
            </a:pPr>
            <a:r>
              <a:rPr lang="de-DE" dirty="0"/>
              <a:t>Diese Frage war keine Millionenfrage. </a:t>
            </a:r>
          </a:p>
        </p:txBody>
      </p:sp>
    </p:spTree>
    <p:extLst>
      <p:ext uri="{BB962C8B-B14F-4D97-AF65-F5344CB8AC3E}">
        <p14:creationId xmlns:p14="http://schemas.microsoft.com/office/powerpoint/2010/main" val="2942209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926</Words>
  <Application>Microsoft Office PowerPoint</Application>
  <PresentationFormat>Breitbild</PresentationFormat>
  <Paragraphs>65</Paragraphs>
  <Slides>17</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17</vt:i4>
      </vt:variant>
    </vt:vector>
  </HeadingPairs>
  <TitlesOfParts>
    <vt:vector size="25" baseType="lpstr">
      <vt:lpstr>Abadi</vt:lpstr>
      <vt:lpstr>Arial</vt:lpstr>
      <vt:lpstr>Bahnschrift SemiBold</vt:lpstr>
      <vt:lpstr>Brush Script MT</vt:lpstr>
      <vt:lpstr>Calibri</vt:lpstr>
      <vt:lpstr>Calibri Light</vt:lpstr>
      <vt:lpstr>Wingdings</vt:lpstr>
      <vt:lpstr>Office</vt:lpstr>
      <vt:lpstr>Wer wird Millionär???</vt:lpstr>
      <vt:lpstr>Spielregeln</vt:lpstr>
      <vt:lpstr>Jetzt wünsche ich euch viel Spaß und Glück bei meinem Millionenquiz! Werdet mithilfe von Teamarbeit alle Millionäre!</vt:lpstr>
      <vt:lpstr>1. Frage</vt:lpstr>
      <vt:lpstr>2. Frage</vt:lpstr>
      <vt:lpstr>3. Frage</vt:lpstr>
      <vt:lpstr>4. Frage</vt:lpstr>
      <vt:lpstr>5. Frage</vt:lpstr>
      <vt:lpstr>6. Frage</vt:lpstr>
      <vt:lpstr>7. Frage</vt:lpstr>
      <vt:lpstr>8. Frage</vt:lpstr>
      <vt:lpstr>9. Frage</vt:lpstr>
      <vt:lpstr>10. Frage</vt:lpstr>
      <vt:lpstr>So, nun werden die Punkte ausgezählt!</vt:lpstr>
      <vt:lpstr>Danke für eure Aufmerksamkeit! Ich hoffe, es hat euch allen Spaß gemacht, mein Quiz zu beantworten und zu Millionären zu werden!!!</vt:lpstr>
      <vt:lpstr>Ende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 wird Millionär???</dc:title>
  <dc:creator>miahei28</dc:creator>
  <cp:lastModifiedBy>almdip</cp:lastModifiedBy>
  <cp:revision>28</cp:revision>
  <dcterms:created xsi:type="dcterms:W3CDTF">2021-03-18T09:00:33Z</dcterms:created>
  <dcterms:modified xsi:type="dcterms:W3CDTF">2021-05-15T14:38:13Z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