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349" r:id="rId2"/>
    <p:sldId id="337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39" r:id="rId11"/>
    <p:sldId id="352" r:id="rId12"/>
    <p:sldId id="360" r:id="rId13"/>
    <p:sldId id="356" r:id="rId14"/>
    <p:sldId id="355" r:id="rId15"/>
    <p:sldId id="328" r:id="rId16"/>
    <p:sldId id="336" r:id="rId17"/>
    <p:sldId id="327" r:id="rId18"/>
    <p:sldId id="294" r:id="rId19"/>
    <p:sldId id="362" r:id="rId20"/>
    <p:sldId id="295" r:id="rId21"/>
    <p:sldId id="311" r:id="rId22"/>
    <p:sldId id="358" r:id="rId23"/>
    <p:sldId id="313" r:id="rId24"/>
    <p:sldId id="363" r:id="rId25"/>
    <p:sldId id="364" r:id="rId26"/>
    <p:sldId id="326" r:id="rId27"/>
    <p:sldId id="321" r:id="rId28"/>
    <p:sldId id="329" r:id="rId29"/>
    <p:sldId id="309" r:id="rId30"/>
  </p:sldIdLst>
  <p:sldSz cx="9144000" cy="6858000" type="screen4x3"/>
  <p:notesSz cx="9540875" cy="6865938"/>
  <p:custShowLst>
    <p:custShow name="Jahrgangsstufenberatung 11" id="0">
      <p:sldLst>
        <p:sld r:id="rId19"/>
        <p:sld r:id="rId21"/>
      </p:sldLst>
    </p:custShow>
    <p:custShow name="Abend10" id="1">
      <p:sldLst>
        <p:sld r:id="rId30"/>
      </p:sldLst>
    </p:custShow>
    <p:custShow name="Elterninformationen" id="2">
      <p:sldLst>
        <p:sld r:id="rId19"/>
        <p:sld r:id="rId21"/>
      </p:sldLst>
    </p:custShow>
    <p:custShow name="Zielgruppenpräsentation 4" id="3">
      <p:sldLst/>
    </p:custShow>
    <p:custShow name="Zielgruppenpräsentation 5" id="4">
      <p:sldLst/>
    </p:custShow>
    <p:custShow name="Zielgruppenpräsentation 6" id="5">
      <p:sldLst/>
    </p:custShow>
    <p:custShow name="Zielgruppenpräsentation 7" id="6">
      <p:sldLst/>
    </p:custShow>
    <p:custShow name="Zielgruppenpräsentation 8" id="7">
      <p:sldLst/>
    </p:custShow>
    <p:custShow name="Zielgruppenpräsentation 9" id="8">
      <p:sldLst>
        <p:sld r:id="rId19"/>
      </p:sldLst>
    </p:custShow>
    <p:custShow name="Beratung Einführung 10" id="9">
      <p:sldLst>
        <p:sld r:id="rId19"/>
        <p:sld r:id="rId21"/>
      </p:sldLst>
    </p:custShow>
    <p:custShow name="Kopieren von Beratung Einführung 10" id="10">
      <p:sldLst>
        <p:sld r:id="rId19"/>
        <p:sld r:id="rId21"/>
      </p:sldLst>
    </p:custShow>
    <p:custShow name="Beratung der 10-5  08" id="11">
      <p:sldLst>
        <p:sld r:id="rId21"/>
      </p:sldLst>
    </p:custShow>
    <p:custShow name="Jahrgangsstufenberatung 10" id="12">
      <p:sldLst>
        <p:sld r:id="rId19"/>
        <p:sld r:id="rId21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28">
          <p15:clr>
            <a:srgbClr val="A4A3A4"/>
          </p15:clr>
        </p15:guide>
        <p15:guide id="2" pos="2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 userDrawn="1">
          <p15:clr>
            <a:srgbClr val="A4A3A4"/>
          </p15:clr>
        </p15:guide>
        <p15:guide id="2" pos="300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o" initials="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DBD3"/>
    <a:srgbClr val="E6E3D0"/>
    <a:srgbClr val="E1DEC5"/>
    <a:srgbClr val="33CCFF"/>
    <a:srgbClr val="FF9933"/>
    <a:srgbClr val="FFCC66"/>
    <a:srgbClr val="C0C0C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F88A3-DCC1-4924-9293-30677F307FAD}" v="1" dt="2021-08-29T10:48:39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85875" autoAdjust="0"/>
  </p:normalViewPr>
  <p:slideViewPr>
    <p:cSldViewPr>
      <p:cViewPr>
        <p:scale>
          <a:sx n="54" d="100"/>
          <a:sy n="54" d="100"/>
        </p:scale>
        <p:origin x="-2392" y="-928"/>
      </p:cViewPr>
      <p:guideLst>
        <p:guide orient="horz" pos="828"/>
        <p:guide pos="2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804" y="96"/>
      </p:cViewPr>
      <p:guideLst>
        <p:guide orient="horz" pos="2163"/>
        <p:guide pos="300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46" Type="http://schemas.microsoft.com/office/2016/11/relationships/changesInfo" Target="changesInfos/changesInfo1.xml"/><Relationship Id="rId47" Type="http://schemas.microsoft.com/office/2015/10/relationships/revisionInfo" Target="revisionInfo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commentAuthors" Target="commentAuthor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h Frevel-Koslowski" userId="166019be-7d55-4c68-8b03-3d1f6a6dc1bd" providerId="ADAL" clId="{6C2F88A3-DCC1-4924-9293-30677F307FAD}"/>
    <pc:docChg chg="addSld delSld modSld modNotesMaster modHandout">
      <pc:chgData name="Ruth Frevel-Koslowski" userId="166019be-7d55-4c68-8b03-3d1f6a6dc1bd" providerId="ADAL" clId="{6C2F88A3-DCC1-4924-9293-30677F307FAD}" dt="2021-08-30T12:24:21.480" v="228" actId="6549"/>
      <pc:docMkLst>
        <pc:docMk/>
      </pc:docMkLst>
      <pc:sldChg chg="modSp mod">
        <pc:chgData name="Ruth Frevel-Koslowski" userId="166019be-7d55-4c68-8b03-3d1f6a6dc1bd" providerId="ADAL" clId="{6C2F88A3-DCC1-4924-9293-30677F307FAD}" dt="2021-08-30T12:24:21.480" v="228" actId="6549"/>
        <pc:sldMkLst>
          <pc:docMk/>
          <pc:sldMk cId="1297921776" sldId="337"/>
        </pc:sldMkLst>
        <pc:spChg chg="mod">
          <ac:chgData name="Ruth Frevel-Koslowski" userId="166019be-7d55-4c68-8b03-3d1f6a6dc1bd" providerId="ADAL" clId="{6C2F88A3-DCC1-4924-9293-30677F307FAD}" dt="2021-08-30T12:22:04.022" v="121" actId="6549"/>
          <ac:spMkLst>
            <pc:docMk/>
            <pc:sldMk cId="1297921776" sldId="337"/>
            <ac:spMk id="2" creationId="{FF2A29A7-7C59-4614-8EDE-556855CE550F}"/>
          </ac:spMkLst>
        </pc:spChg>
        <pc:spChg chg="mod">
          <ac:chgData name="Ruth Frevel-Koslowski" userId="166019be-7d55-4c68-8b03-3d1f6a6dc1bd" providerId="ADAL" clId="{6C2F88A3-DCC1-4924-9293-30677F307FAD}" dt="2021-08-30T12:24:21.480" v="228" actId="6549"/>
          <ac:spMkLst>
            <pc:docMk/>
            <pc:sldMk cId="1297921776" sldId="337"/>
            <ac:spMk id="3" creationId="{5DB47187-7B35-4E72-AD77-024EB09881FF}"/>
          </ac:spMkLst>
        </pc:spChg>
      </pc:sldChg>
      <pc:sldChg chg="new del">
        <pc:chgData name="Ruth Frevel-Koslowski" userId="166019be-7d55-4c68-8b03-3d1f6a6dc1bd" providerId="ADAL" clId="{6C2F88A3-DCC1-4924-9293-30677F307FAD}" dt="2021-08-30T12:15:34.009" v="48" actId="47"/>
        <pc:sldMkLst>
          <pc:docMk/>
          <pc:sldMk cId="2933266354" sldId="338"/>
        </pc:sldMkLst>
      </pc:sldChg>
      <pc:sldChg chg="del">
        <pc:chgData name="Ruth Frevel-Koslowski" userId="166019be-7d55-4c68-8b03-3d1f6a6dc1bd" providerId="ADAL" clId="{6C2F88A3-DCC1-4924-9293-30677F307FAD}" dt="2021-08-30T12:11:15.244" v="2" actId="47"/>
        <pc:sldMkLst>
          <pc:docMk/>
          <pc:sldMk cId="3487895833" sldId="338"/>
        </pc:sldMkLst>
      </pc:sldChg>
      <pc:sldChg chg="del">
        <pc:chgData name="Ruth Frevel-Koslowski" userId="166019be-7d55-4c68-8b03-3d1f6a6dc1bd" providerId="ADAL" clId="{6C2F88A3-DCC1-4924-9293-30677F307FAD}" dt="2021-08-30T12:11:13.542" v="1" actId="47"/>
        <pc:sldMkLst>
          <pc:docMk/>
          <pc:sldMk cId="328648755" sldId="339"/>
        </pc:sldMkLst>
      </pc:sldChg>
      <pc:sldChg chg="modSp new mod">
        <pc:chgData name="Ruth Frevel-Koslowski" userId="166019be-7d55-4c68-8b03-3d1f6a6dc1bd" providerId="ADAL" clId="{6C2F88A3-DCC1-4924-9293-30677F307FAD}" dt="2021-08-30T12:16:28.074" v="115" actId="20577"/>
        <pc:sldMkLst>
          <pc:docMk/>
          <pc:sldMk cId="3513184946" sldId="339"/>
        </pc:sldMkLst>
        <pc:spChg chg="mod">
          <ac:chgData name="Ruth Frevel-Koslowski" userId="166019be-7d55-4c68-8b03-3d1f6a6dc1bd" providerId="ADAL" clId="{6C2F88A3-DCC1-4924-9293-30677F307FAD}" dt="2021-08-30T12:16:21.754" v="111" actId="20577"/>
          <ac:spMkLst>
            <pc:docMk/>
            <pc:sldMk cId="3513184946" sldId="339"/>
            <ac:spMk id="2" creationId="{17597754-673F-4E3F-AAA6-480560ACEF38}"/>
          </ac:spMkLst>
        </pc:spChg>
        <pc:spChg chg="mod">
          <ac:chgData name="Ruth Frevel-Koslowski" userId="166019be-7d55-4c68-8b03-3d1f6a6dc1bd" providerId="ADAL" clId="{6C2F88A3-DCC1-4924-9293-30677F307FAD}" dt="2021-08-30T12:16:28.074" v="115" actId="20577"/>
          <ac:spMkLst>
            <pc:docMk/>
            <pc:sldMk cId="3513184946" sldId="339"/>
            <ac:spMk id="3" creationId="{36D5C59A-907E-4E05-AC99-E19BC39A3171}"/>
          </ac:spMkLst>
        </pc:spChg>
      </pc:sldChg>
    </pc:docChg>
  </pc:docChgLst>
  <pc:docChgLst>
    <pc:chgData name="Ruth Frevel-Koslowski" userId="166019be-7d55-4c68-8b03-3d1f6a6dc1bd" providerId="ADAL" clId="{F970EB38-B4B1-634C-A855-EA480013334C}"/>
    <pc:docChg chg="addSld modSld">
      <pc:chgData name="Ruth Frevel-Koslowski" userId="166019be-7d55-4c68-8b03-3d1f6a6dc1bd" providerId="ADAL" clId="{F970EB38-B4B1-634C-A855-EA480013334C}" dt="2021-08-30T10:48:20.364" v="13" actId="1076"/>
      <pc:docMkLst>
        <pc:docMk/>
      </pc:docMkLst>
      <pc:sldChg chg="modSp add">
        <pc:chgData name="Ruth Frevel-Koslowski" userId="166019be-7d55-4c68-8b03-3d1f6a6dc1bd" providerId="ADAL" clId="{F970EB38-B4B1-634C-A855-EA480013334C}" dt="2021-08-30T10:47:05.856" v="8" actId="1076"/>
        <pc:sldMkLst>
          <pc:docMk/>
          <pc:sldMk cId="0" sldId="257"/>
        </pc:sldMkLst>
        <pc:spChg chg="mod">
          <ac:chgData name="Ruth Frevel-Koslowski" userId="166019be-7d55-4c68-8b03-3d1f6a6dc1bd" providerId="ADAL" clId="{F970EB38-B4B1-634C-A855-EA480013334C}" dt="2021-08-30T10:47:05.856" v="8" actId="1076"/>
          <ac:spMkLst>
            <pc:docMk/>
            <pc:sldMk cId="0" sldId="257"/>
            <ac:spMk id="2" creationId="{00000000-0000-0000-0000-000000000000}"/>
          </ac:spMkLst>
        </pc:spChg>
        <pc:picChg chg="mod">
          <ac:chgData name="Ruth Frevel-Koslowski" userId="166019be-7d55-4c68-8b03-3d1f6a6dc1bd" providerId="ADAL" clId="{F970EB38-B4B1-634C-A855-EA480013334C}" dt="2021-08-30T10:46:59.630" v="7" actId="1076"/>
          <ac:picMkLst>
            <pc:docMk/>
            <pc:sldMk cId="0" sldId="257"/>
            <ac:picMk id="21505" creationId="{00000000-0000-0000-0000-000000000000}"/>
          </ac:picMkLst>
        </pc:picChg>
      </pc:sldChg>
      <pc:sldChg chg="modSp add">
        <pc:chgData name="Ruth Frevel-Koslowski" userId="166019be-7d55-4c68-8b03-3d1f6a6dc1bd" providerId="ADAL" clId="{F970EB38-B4B1-634C-A855-EA480013334C}" dt="2021-08-30T10:48:20.364" v="13" actId="1076"/>
        <pc:sldMkLst>
          <pc:docMk/>
          <pc:sldMk cId="1749626644" sldId="306"/>
        </pc:sldMkLst>
        <pc:spChg chg="mod">
          <ac:chgData name="Ruth Frevel-Koslowski" userId="166019be-7d55-4c68-8b03-3d1f6a6dc1bd" providerId="ADAL" clId="{F970EB38-B4B1-634C-A855-EA480013334C}" dt="2021-08-30T10:48:18.547" v="12" actId="1076"/>
          <ac:spMkLst>
            <pc:docMk/>
            <pc:sldMk cId="1749626644" sldId="306"/>
            <ac:spMk id="2" creationId="{00000000-0000-0000-0000-000000000000}"/>
          </ac:spMkLst>
        </pc:spChg>
        <pc:picChg chg="mod">
          <ac:chgData name="Ruth Frevel-Koslowski" userId="166019be-7d55-4c68-8b03-3d1f6a6dc1bd" providerId="ADAL" clId="{F970EB38-B4B1-634C-A855-EA480013334C}" dt="2021-08-30T10:48:20.364" v="13" actId="1076"/>
          <ac:picMkLst>
            <pc:docMk/>
            <pc:sldMk cId="1749626644" sldId="306"/>
            <ac:picMk id="21505" creationId="{00000000-0000-0000-0000-000000000000}"/>
          </ac:picMkLst>
        </pc:picChg>
      </pc:sldChg>
      <pc:sldChg chg="modSp">
        <pc:chgData name="Ruth Frevel-Koslowski" userId="166019be-7d55-4c68-8b03-3d1f6a6dc1bd" providerId="ADAL" clId="{F970EB38-B4B1-634C-A855-EA480013334C}" dt="2021-08-30T10:20:29.536" v="3" actId="1076"/>
        <pc:sldMkLst>
          <pc:docMk/>
          <pc:sldMk cId="1297921776" sldId="337"/>
        </pc:sldMkLst>
        <pc:spChg chg="mod">
          <ac:chgData name="Ruth Frevel-Koslowski" userId="166019be-7d55-4c68-8b03-3d1f6a6dc1bd" providerId="ADAL" clId="{F970EB38-B4B1-634C-A855-EA480013334C}" dt="2021-08-30T10:20:29.536" v="3" actId="1076"/>
          <ac:spMkLst>
            <pc:docMk/>
            <pc:sldMk cId="1297921776" sldId="337"/>
            <ac:spMk id="3" creationId="{5DB47187-7B35-4E72-AD77-024EB09881FF}"/>
          </ac:spMkLst>
        </pc:spChg>
      </pc:sldChg>
      <pc:sldChg chg="new">
        <pc:chgData name="Ruth Frevel-Koslowski" userId="166019be-7d55-4c68-8b03-3d1f6a6dc1bd" providerId="ADAL" clId="{F970EB38-B4B1-634C-A855-EA480013334C}" dt="2021-08-30T10:46:27.398" v="4" actId="680"/>
        <pc:sldMkLst>
          <pc:docMk/>
          <pc:sldMk cId="3487895833" sldId="338"/>
        </pc:sldMkLst>
      </pc:sldChg>
      <pc:sldChg chg="new">
        <pc:chgData name="Ruth Frevel-Koslowski" userId="166019be-7d55-4c68-8b03-3d1f6a6dc1bd" providerId="ADAL" clId="{F970EB38-B4B1-634C-A855-EA480013334C}" dt="2021-08-30T10:48:04.903" v="9" actId="680"/>
        <pc:sldMkLst>
          <pc:docMk/>
          <pc:sldMk cId="328648755" sldId="33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123994" cy="3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962" tIns="44480" rIns="88962" bIns="44480" numCol="1" anchor="t" anchorCtr="0" compatLnSpc="1">
            <a:prstTxWarp prst="textNoShape">
              <a:avLst/>
            </a:prstTxWarp>
          </a:bodyPr>
          <a:lstStyle>
            <a:lvl1pPr defTabSz="889707">
              <a:defRPr sz="1200">
                <a:latin typeface="Arial Unicode MS" panose="020B0604020202020204" pitchFamily="34" charset="-128"/>
              </a:defRPr>
            </a:lvl1pPr>
          </a:lstStyle>
          <a:p>
            <a:endParaRPr lang="de-DE" altLang="de-DE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95810" y="2"/>
            <a:ext cx="4123994" cy="3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962" tIns="44480" rIns="88962" bIns="44480" numCol="1" anchor="t" anchorCtr="0" compatLnSpc="1">
            <a:prstTxWarp prst="textNoShape">
              <a:avLst/>
            </a:prstTxWarp>
          </a:bodyPr>
          <a:lstStyle>
            <a:lvl1pPr algn="r" defTabSz="889707">
              <a:defRPr sz="1200">
                <a:latin typeface="Arial Unicode MS" panose="020B0604020202020204" pitchFamily="34" charset="-128"/>
              </a:defRPr>
            </a:lvl1pPr>
          </a:lstStyle>
          <a:p>
            <a:fld id="{EA5954B7-3BAD-429B-ACA8-784D130F062A}" type="datetime1">
              <a:rPr lang="de-DE" altLang="de-DE" smtClean="0"/>
              <a:t>25.08.22</a:t>
            </a:fld>
            <a:endParaRPr lang="de-DE" altLang="de-DE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98064"/>
            <a:ext cx="4123994" cy="3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962" tIns="44480" rIns="88962" bIns="44480" numCol="1" anchor="b" anchorCtr="0" compatLnSpc="1">
            <a:prstTxWarp prst="textNoShape">
              <a:avLst/>
            </a:prstTxWarp>
          </a:bodyPr>
          <a:lstStyle>
            <a:lvl1pPr defTabSz="889707">
              <a:defRPr sz="1200">
                <a:latin typeface="Arial Unicode MS" panose="020B0604020202020204" pitchFamily="34" charset="-128"/>
              </a:defRPr>
            </a:lvl1pPr>
          </a:lstStyle>
          <a:p>
            <a:endParaRPr lang="de-DE" altLang="de-DE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95810" y="6498064"/>
            <a:ext cx="4123994" cy="36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962" tIns="44480" rIns="88962" bIns="44480" numCol="1" anchor="b" anchorCtr="0" compatLnSpc="1">
            <a:prstTxWarp prst="textNoShape">
              <a:avLst/>
            </a:prstTxWarp>
          </a:bodyPr>
          <a:lstStyle>
            <a:lvl1pPr algn="r" defTabSz="889707">
              <a:defRPr sz="1200">
                <a:latin typeface="Arial Unicode MS" panose="020B0604020202020204" pitchFamily="34" charset="-128"/>
              </a:defRPr>
            </a:lvl1pPr>
          </a:lstStyle>
          <a:p>
            <a:fld id="{EFB5700D-5ACE-41D1-B7C0-2C0641CBFD0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4805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33025" cy="34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4157" tIns="47078" rIns="94157" bIns="47078" numCol="1" anchor="t" anchorCtr="0" compatLnSpc="1">
            <a:prstTxWarp prst="textNoShape">
              <a:avLst/>
            </a:prstTxWarp>
          </a:bodyPr>
          <a:lstStyle>
            <a:lvl1pPr defTabSz="942592">
              <a:defRPr sz="1300">
                <a:latin typeface="Arial Unicode MS" panose="020B0604020202020204" pitchFamily="34" charset="-128"/>
              </a:defRPr>
            </a:lvl1pPr>
          </a:lstStyle>
          <a:p>
            <a:endParaRPr lang="de-DE" altLang="de-DE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07851" y="0"/>
            <a:ext cx="4133025" cy="34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4157" tIns="47078" rIns="94157" bIns="47078" numCol="1" anchor="t" anchorCtr="0" compatLnSpc="1">
            <a:prstTxWarp prst="textNoShape">
              <a:avLst/>
            </a:prstTxWarp>
          </a:bodyPr>
          <a:lstStyle>
            <a:lvl1pPr algn="r" defTabSz="942592">
              <a:defRPr sz="1300">
                <a:latin typeface="Arial Unicode MS" panose="020B0604020202020204" pitchFamily="34" charset="-128"/>
              </a:defRPr>
            </a:lvl1pPr>
          </a:lstStyle>
          <a:p>
            <a:fld id="{5F756922-51C3-4A8A-B678-685964FDEBD7}" type="datetime1">
              <a:rPr lang="de-DE" altLang="de-DE" smtClean="0"/>
              <a:t>25.08.22</a:t>
            </a:fld>
            <a:endParaRPr lang="de-DE" altLang="de-DE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52763" y="512763"/>
            <a:ext cx="3436937" cy="2579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1816" y="3261719"/>
            <a:ext cx="6997243" cy="3090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4157" tIns="47078" rIns="94157" bIns="47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23434"/>
            <a:ext cx="4133025" cy="34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4157" tIns="47078" rIns="94157" bIns="47078" numCol="1" anchor="b" anchorCtr="0" compatLnSpc="1">
            <a:prstTxWarp prst="textNoShape">
              <a:avLst/>
            </a:prstTxWarp>
          </a:bodyPr>
          <a:lstStyle>
            <a:lvl1pPr defTabSz="942592">
              <a:defRPr sz="1300">
                <a:latin typeface="Arial Unicode MS" panose="020B0604020202020204" pitchFamily="34" charset="-128"/>
              </a:defRPr>
            </a:lvl1pPr>
          </a:lstStyle>
          <a:p>
            <a:endParaRPr lang="de-DE" altLang="de-DE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07851" y="6523434"/>
            <a:ext cx="4133025" cy="34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4157" tIns="47078" rIns="94157" bIns="47078" numCol="1" anchor="b" anchorCtr="0" compatLnSpc="1">
            <a:prstTxWarp prst="textNoShape">
              <a:avLst/>
            </a:prstTxWarp>
          </a:bodyPr>
          <a:lstStyle>
            <a:lvl1pPr algn="r" defTabSz="942592">
              <a:defRPr sz="1300">
                <a:latin typeface="Arial Unicode MS" panose="020B0604020202020204" pitchFamily="34" charset="-128"/>
              </a:defRPr>
            </a:lvl1pPr>
          </a:lstStyle>
          <a:p>
            <a:fld id="{BD016716-8DA2-4746-B8DB-68CF9061C8D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8718823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1pPr>
            <a:lvl2pPr marL="731211" indent="-281235" defTabSz="9468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2pPr>
            <a:lvl3pPr marL="1124941" indent="-224988" defTabSz="9468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3pPr>
            <a:lvl4pPr marL="1574917" indent="-224988" defTabSz="9468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4pPr>
            <a:lvl5pPr marL="2024893" indent="-224988" defTabSz="9468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5pPr>
            <a:lvl6pPr marL="2474869" indent="-224988" defTabSz="946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6pPr>
            <a:lvl7pPr marL="2924846" indent="-224988" defTabSz="946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7pPr>
            <a:lvl8pPr marL="3374822" indent="-224988" defTabSz="946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8pPr>
            <a:lvl9pPr marL="3824798" indent="-224988" defTabSz="946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9pPr>
          </a:lstStyle>
          <a:p>
            <a:pPr eaLnBrk="1" hangingPunct="1"/>
            <a:fld id="{09C94334-61AD-4D3A-84B3-ECF3D20D2AAE}" type="datetime1">
              <a:rPr lang="de-DE" altLang="de-DE" sz="1300">
                <a:latin typeface="Arial Unicode MS" panose="020B0604020202020204" pitchFamily="34" charset="-128"/>
              </a:rPr>
              <a:pPr eaLnBrk="1" hangingPunct="1"/>
              <a:t>25.08.22</a:t>
            </a:fld>
            <a:endParaRPr lang="de-DE" altLang="de-DE" sz="1300">
              <a:latin typeface="Arial Unicode MS" panose="020B0604020202020204" pitchFamily="34" charset="-128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ea typeface="ＭＳ Ｐゴシック" charset="-128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790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F756922-51C3-4A8A-B678-685964FDEBD7}" type="datetime1">
              <a:rPr lang="de-DE" altLang="de-DE" smtClean="0"/>
              <a:t>25.08.22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016716-8DA2-4746-B8DB-68CF9061C8DC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7266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F756922-51C3-4A8A-B678-685964FDEBD7}" type="datetime1">
              <a:rPr lang="de-DE" altLang="de-DE" smtClean="0"/>
              <a:t>25.08.22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016716-8DA2-4746-B8DB-68CF9061C8DC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477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27942" indent="-279978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19911" indent="-223982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67876" indent="-223982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15841" indent="-223982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63805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11770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59734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07699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D4748FF-7E96-4E53-9DAC-7D78D77D34CD}" type="slidenum">
              <a:rPr lang="de-DE" altLang="de-DE" sz="1200"/>
              <a:pPr/>
              <a:t>15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592451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6D9B3-2362-463C-BE02-210A6C93F968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358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1ABB4D9-8891-41EB-A868-7B8FDC7C5D4C}" type="datetime1">
              <a:rPr lang="de-DE" altLang="de-DE" smtClean="0"/>
              <a:t>25.08.22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016716-8DA2-4746-B8DB-68CF9061C8DC}" type="slidenum">
              <a:rPr lang="de-DE" altLang="de-DE" smtClean="0"/>
              <a:pPr/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8478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6D9B3-2362-463C-BE02-210A6C93F968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549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27942" indent="-279978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19911" indent="-223982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67876" indent="-223982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15841" indent="-223982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63805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11770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59734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07699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1761A5F-3EE8-40C4-B0D2-15148410415C}" type="slidenum">
              <a:rPr lang="de-DE" altLang="de-DE" sz="1200"/>
              <a:pPr/>
              <a:t>26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37609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27942" indent="-279978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19911" indent="-223982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67876" indent="-223982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15841" indent="-223982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63805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11770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59734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07699" indent="-223982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F11F6EB-1BF5-4FF5-BFFE-5AFC089CF069}" type="slidenum">
              <a:rPr lang="de-DE" altLang="de-DE" sz="1200"/>
              <a:pPr/>
              <a:t>28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07013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2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605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de-DE" noProof="0"/>
              <a:t>Hier klicken, um Master-Titelformat zu bearbeiten.</a:t>
            </a:r>
          </a:p>
        </p:txBody>
      </p:sp>
      <p:sp>
        <p:nvSpPr>
          <p:cNvPr id="57373" name="Rectangle 29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258888" y="3716338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de-DE" noProof="0"/>
              <a:t>Hier klicken, um Master-Untertitelformat zu bearbeiten.</a:t>
            </a:r>
          </a:p>
        </p:txBody>
      </p:sp>
      <p:sp>
        <p:nvSpPr>
          <p:cNvPr id="57374" name="Rectangle 30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0B5E6BB0-23FC-4E80-A77E-A55ACAEDDFB8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57375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lnSpc>
                <a:spcPct val="100000"/>
              </a:lnSpc>
              <a:spcBef>
                <a:spcPct val="50000"/>
              </a:spcBef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de-DE"/>
          </a:p>
        </p:txBody>
      </p:sp>
      <p:sp>
        <p:nvSpPr>
          <p:cNvPr id="57376" name="Rectangle 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EE80BACA-CADC-429B-9E3B-2E6233D51E14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7D3B9B-77B6-4487-9AD5-42305F27D24B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BF562-BA2E-4DE6-B1DF-AEA87290E8B6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34322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279400"/>
            <a:ext cx="2159000" cy="58975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1313" y="279400"/>
            <a:ext cx="6329362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D7C9A-CCA3-4AA4-BC3A-F0D6D8B88189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405C9-A760-43D2-B10B-8DAC5061D2BB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53338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Onlinebild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6803-044D-41D7-8A42-E6426FFFFEC3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009-D53A-425E-BD58-B7CFD138A5B6}" type="slidenum">
              <a:rPr lang="en-US" altLang="de-DE" smtClean="0"/>
              <a:pPr/>
              <a:t>‹Nr.›</a:t>
            </a:fld>
            <a:endParaRPr lang="en-US" altLang="de-DE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8105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313" y="279400"/>
            <a:ext cx="8640762" cy="7921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051050" y="6264275"/>
            <a:ext cx="1944688" cy="457200"/>
          </a:xfrm>
        </p:spPr>
        <p:txBody>
          <a:bodyPr/>
          <a:lstStyle>
            <a:lvl1pPr>
              <a:defRPr/>
            </a:lvl1pPr>
          </a:lstStyle>
          <a:p>
            <a:fld id="{1EDCAAE4-9EFD-447C-B320-9B234A96C18D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211638" y="6264275"/>
            <a:ext cx="351155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721600" y="6264275"/>
            <a:ext cx="792163" cy="457200"/>
          </a:xfrm>
        </p:spPr>
        <p:txBody>
          <a:bodyPr/>
          <a:lstStyle>
            <a:lvl1pPr>
              <a:defRPr/>
            </a:lvl1pPr>
          </a:lstStyle>
          <a:p>
            <a:fld id="{D5F3F012-60A7-4CBB-88BF-3D6C4D4DBBE8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10772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313" y="279400"/>
            <a:ext cx="8640762" cy="7921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051050" y="6264275"/>
            <a:ext cx="1944688" cy="457200"/>
          </a:xfrm>
        </p:spPr>
        <p:txBody>
          <a:bodyPr/>
          <a:lstStyle>
            <a:lvl1pPr>
              <a:defRPr/>
            </a:lvl1pPr>
          </a:lstStyle>
          <a:p>
            <a:fld id="{D6BF6DBE-9851-4460-84FE-47F27FE5799F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211638" y="6264275"/>
            <a:ext cx="351155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721600" y="6264275"/>
            <a:ext cx="792163" cy="457200"/>
          </a:xfrm>
        </p:spPr>
        <p:txBody>
          <a:bodyPr/>
          <a:lstStyle>
            <a:lvl1pPr>
              <a:defRPr/>
            </a:lvl1pPr>
          </a:lstStyle>
          <a:p>
            <a:fld id="{A4143216-D479-4F3F-82B3-69BAC43EF0F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02103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313" y="279400"/>
            <a:ext cx="8640762" cy="7921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051050" y="6264275"/>
            <a:ext cx="1944688" cy="457200"/>
          </a:xfrm>
        </p:spPr>
        <p:txBody>
          <a:bodyPr/>
          <a:lstStyle>
            <a:lvl1pPr>
              <a:defRPr/>
            </a:lvl1pPr>
          </a:lstStyle>
          <a:p>
            <a:fld id="{6F5A9992-E4F3-47C0-BEC8-7F827242EE28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11638" y="6264275"/>
            <a:ext cx="351155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721600" y="6264275"/>
            <a:ext cx="792163" cy="457200"/>
          </a:xfrm>
        </p:spPr>
        <p:txBody>
          <a:bodyPr/>
          <a:lstStyle>
            <a:lvl1pPr>
              <a:defRPr/>
            </a:lvl1pPr>
          </a:lstStyle>
          <a:p>
            <a:fld id="{5DEE95C4-EB46-4C66-9264-2CB182F8C9A7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1673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C6C939-C335-4417-B977-679D8F15AC2F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30DA4-DB8E-4975-9249-05E31674D436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68137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D4062-600A-4C79-BF49-E0711172E0F5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F32FD-F2D2-448A-A895-F0EE621C9971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88490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864658-C5D0-41E6-94AF-11E6255550E9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7BB2-C6A9-417C-9FB7-0CC8D593DDE4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4232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F3DBE-2901-4662-8E25-B83791B633B1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E21E9-B4E3-44F8-A2A6-E324F630576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973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8C06BC-E331-4AED-BADE-EBB14D0F703E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B9FB8-FD9A-4183-A03B-2DD4F4312DF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3708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4BFB8A-3145-4BD1-B49A-D2478DA575E0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7E331-BF0C-4DA9-BB1D-7FAB8D8BF668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67113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2EE98-F5EB-49AD-BEC7-5694D0AAB060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083F-E7F1-47E0-8597-55E924D5875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4628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3DB2C-BBDB-4941-9D78-0F9F705574ED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A4850-B8C3-474F-A35B-AB0BED208C08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9319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slide" Target="../slides/slide28.xml"/><Relationship Id="rId18" Type="http://schemas.openxmlformats.org/officeDocument/2006/relationships/slide" Target="../slides/slide1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279400"/>
            <a:ext cx="864076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 Hier klicken, um Master-Titelformat zu bearbeiten.</a:t>
            </a:r>
          </a:p>
        </p:txBody>
      </p:sp>
      <p:sp>
        <p:nvSpPr>
          <p:cNvPr id="563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1050" y="6264275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900"/>
            </a:lvl1pPr>
          </a:lstStyle>
          <a:p>
            <a:fld id="{EACE4ADB-7990-4F81-8DB8-97D0FFC59090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563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1638" y="6264275"/>
            <a:ext cx="351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5000"/>
              </a:lnSpc>
              <a:defRPr sz="900"/>
            </a:lvl1pPr>
          </a:lstStyle>
          <a:p>
            <a:endParaRPr lang="en-US" altLang="de-DE"/>
          </a:p>
        </p:txBody>
      </p:sp>
      <p:sp>
        <p:nvSpPr>
          <p:cNvPr id="563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1600" y="6264275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900"/>
            </a:lvl1pPr>
          </a:lstStyle>
          <a:p>
            <a:fld id="{B1E57009-D53A-425E-BD58-B7CFD138A5B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6345" name="Line 25"/>
          <p:cNvSpPr>
            <a:spLocks noChangeShapeType="1"/>
          </p:cNvSpPr>
          <p:nvPr userDrawn="1"/>
        </p:nvSpPr>
        <p:spPr bwMode="auto">
          <a:xfrm flipV="1">
            <a:off x="385763" y="1065213"/>
            <a:ext cx="8578850" cy="238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56346" name="Line 26"/>
          <p:cNvSpPr>
            <a:spLocks noChangeShapeType="1"/>
          </p:cNvSpPr>
          <p:nvPr userDrawn="1"/>
        </p:nvSpPr>
        <p:spPr bwMode="auto">
          <a:xfrm flipV="1">
            <a:off x="341313" y="6248400"/>
            <a:ext cx="8623300" cy="158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56348" name="Rectangle 28"/>
          <p:cNvSpPr>
            <a:spLocks noChangeArrowheads="1"/>
          </p:cNvSpPr>
          <p:nvPr userDrawn="1"/>
        </p:nvSpPr>
        <p:spPr bwMode="auto">
          <a:xfrm>
            <a:off x="1106488" y="6264275"/>
            <a:ext cx="882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900">
                <a:hlinkClick r:id="rId17" action="ppaction://hlinksldjump"/>
              </a:rPr>
              <a:t>Zusatzfolien</a:t>
            </a:r>
            <a:endParaRPr lang="de-DE" altLang="de-DE" sz="900"/>
          </a:p>
        </p:txBody>
      </p:sp>
      <p:sp>
        <p:nvSpPr>
          <p:cNvPr id="56347" name="Rectangle 27"/>
          <p:cNvSpPr>
            <a:spLocks noChangeArrowheads="1"/>
          </p:cNvSpPr>
          <p:nvPr userDrawn="1"/>
        </p:nvSpPr>
        <p:spPr bwMode="auto">
          <a:xfrm>
            <a:off x="385763" y="6264275"/>
            <a:ext cx="7270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900">
                <a:hlinkClick r:id="rId18" action="ppaction://hlinksldjump"/>
              </a:rPr>
              <a:t>Übersicht</a:t>
            </a:r>
            <a:endParaRPr lang="de-DE" altLang="de-DE" sz="900"/>
          </a:p>
        </p:txBody>
      </p:sp>
      <p:sp>
        <p:nvSpPr>
          <p:cNvPr id="56351" name="Rectangle 31"/>
          <p:cNvSpPr>
            <a:spLocks noChangeArrowheads="1"/>
          </p:cNvSpPr>
          <p:nvPr userDrawn="1"/>
        </p:nvSpPr>
        <p:spPr bwMode="auto">
          <a:xfrm>
            <a:off x="0" y="0"/>
            <a:ext cx="250825" cy="6858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6352" name="Text Box 32"/>
          <p:cNvSpPr txBox="1">
            <a:spLocks noChangeArrowheads="1"/>
          </p:cNvSpPr>
          <p:nvPr userDrawn="1"/>
        </p:nvSpPr>
        <p:spPr bwMode="auto">
          <a:xfrm>
            <a:off x="8532813" y="6308725"/>
            <a:ext cx="6111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de-DE" altLang="de-DE" sz="1200">
                <a:solidFill>
                  <a:schemeClr val="tx2"/>
                </a:solidFill>
              </a:rPr>
              <a:t>(G8)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ulpflegschaft.europagymnasium-kerpen@posteo.de" TargetMode="External"/><Relationship Id="rId3" Type="http://schemas.openxmlformats.org/officeDocument/2006/relationships/hyperlink" Target="mailto:salz@gymnasiumkerpen.eu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int-ec.de/angebote/mint-ec-zertifikat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alz@europagymnasium.eu" TargetMode="External"/><Relationship Id="rId3" Type="http://schemas.openxmlformats.org/officeDocument/2006/relationships/hyperlink" Target="mailto:sander@europagymnasium.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6635" y="3654025"/>
            <a:ext cx="6400800" cy="16307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i="1" dirty="0" smtClean="0">
                <a:latin typeface="Arial" panose="020B0604020202020204" pitchFamily="34" charset="0"/>
                <a:ea typeface="ＭＳ Ｐゴシック" charset="-128"/>
              </a:rPr>
              <a:t>Jahrgangsstufenversammlung Q1, Abitur 2024</a:t>
            </a:r>
          </a:p>
          <a:p>
            <a:r>
              <a:rPr lang="de-DE" altLang="de-DE" i="1" dirty="0">
                <a:latin typeface="Arial" panose="020B0604020202020204" pitchFamily="34" charset="0"/>
                <a:ea typeface="ＭＳ Ｐゴシック" charset="-128"/>
              </a:rPr>
              <a:t>a</a:t>
            </a:r>
            <a:r>
              <a:rPr lang="de-DE" altLang="de-DE" i="1" dirty="0" smtClean="0">
                <a:latin typeface="Arial" panose="020B0604020202020204" pitchFamily="34" charset="0"/>
                <a:ea typeface="ＭＳ Ｐゴシック" charset="-128"/>
              </a:rPr>
              <a:t>m </a:t>
            </a:r>
            <a:r>
              <a:rPr lang="de-DE" altLang="de-DE" i="1" dirty="0" smtClean="0">
                <a:latin typeface="Arial" panose="020B0604020202020204" pitchFamily="34" charset="0"/>
                <a:ea typeface="ＭＳ Ｐゴシック" charset="-128"/>
              </a:rPr>
              <a:t>24.08.2022</a:t>
            </a:r>
            <a:endParaRPr lang="de-DE" altLang="de-DE" i="1" dirty="0">
              <a:latin typeface="Arial" panose="020B0604020202020204" pitchFamily="34" charset="0"/>
              <a:ea typeface="ＭＳ Ｐゴシック" charset="-128"/>
            </a:endParaRPr>
          </a:p>
          <a:p>
            <a:r>
              <a:rPr lang="de-DE" altLang="de-DE" dirty="0" smtClean="0">
                <a:latin typeface="Arial" panose="020B0604020202020204" pitchFamily="34" charset="0"/>
                <a:ea typeface="ＭＳ Ｐゴシック" charset="-128"/>
              </a:rPr>
              <a:t>Beratungslehrer</a:t>
            </a:r>
            <a:r>
              <a:rPr lang="de-DE" altLang="de-DE" dirty="0" smtClean="0">
                <a:latin typeface="Arial" panose="020B0604020202020204" pitchFamily="34" charset="0"/>
                <a:ea typeface="ＭＳ Ｐゴシック" charset="-128"/>
              </a:rPr>
              <a:t>: Hr. Dr. Sander / Fr. Salz</a:t>
            </a:r>
            <a:endParaRPr lang="de-DE" altLang="de-DE" dirty="0">
              <a:latin typeface="Arial" panose="020B0604020202020204" pitchFamily="34" charset="0"/>
              <a:ea typeface="ＭＳ Ｐゴシック" charset="-128"/>
            </a:endParaRPr>
          </a:p>
          <a:p>
            <a:endParaRPr lang="de-DE" altLang="de-DE" dirty="0" smtClean="0">
              <a:latin typeface="Arial" panose="020B0604020202020204" pitchFamily="34" charset="0"/>
              <a:ea typeface="ＭＳ Ｐゴシック" charset="-128"/>
            </a:endParaRPr>
          </a:p>
          <a:p>
            <a:endParaRPr lang="de-DE" altLang="de-DE" sz="1200" dirty="0" smtClean="0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19458" name="WordArt 5"/>
          <p:cNvSpPr>
            <a:spLocks noChangeArrowheads="1" noChangeShapeType="1" noTextEdit="1"/>
          </p:cNvSpPr>
          <p:nvPr/>
        </p:nvSpPr>
        <p:spPr bwMode="auto">
          <a:xfrm>
            <a:off x="1409700" y="1584326"/>
            <a:ext cx="6087625" cy="161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Herzlich</a:t>
            </a:r>
          </a:p>
          <a:p>
            <a:pPr algn="ctr"/>
            <a:r>
              <a:rPr lang="de-DE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Willkommen!</a:t>
            </a:r>
          </a:p>
        </p:txBody>
      </p:sp>
      <p:sp>
        <p:nvSpPr>
          <p:cNvPr id="19460" name="Datumsplatzhalter 1"/>
          <p:cNvSpPr>
            <a:spLocks noGrp="1"/>
          </p:cNvSpPr>
          <p:nvPr>
            <p:ph type="dt" sz="quarter" idx="4294967295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charset="-128"/>
              </a:defRPr>
            </a:lvl9pPr>
          </a:lstStyle>
          <a:p>
            <a:pPr eaLnBrk="1" hangingPunct="1"/>
            <a:fld id="{3A93BDC5-CF2C-4630-8766-A9359418EA37}" type="datetime2">
              <a:rPr lang="de-DE" altLang="de-DE" sz="1400">
                <a:solidFill>
                  <a:srgbClr val="FFFFFF"/>
                </a:solidFill>
                <a:latin typeface="Times New Roman" panose="02020603050405020304" pitchFamily="18" charset="0"/>
              </a:rPr>
              <a:pPr eaLnBrk="1" hangingPunct="1"/>
              <a:t>Donnerstag, 25. August 22</a:t>
            </a:fld>
            <a:endParaRPr lang="en-US" altLang="de-DE" sz="1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03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7597754-673F-4E3F-AAA6-480560AC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3. Informationen</a:t>
            </a:r>
            <a:r>
              <a:rPr lang="de-DE" dirty="0"/>
              <a:t> </a:t>
            </a:r>
            <a:r>
              <a:rPr lang="de-DE" b="1" dirty="0"/>
              <a:t>der </a:t>
            </a:r>
            <a:r>
              <a:rPr lang="de-DE" b="1" dirty="0" smtClean="0"/>
              <a:t>Schulpflegschaft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6D5C59A-907E-4E05-AC99-E19BC39A3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3765"/>
            <a:ext cx="7886700" cy="4863198"/>
          </a:xfrm>
        </p:spPr>
        <p:txBody>
          <a:bodyPr/>
          <a:lstStyle/>
          <a:p>
            <a:pPr marL="0" indent="0">
              <a:buNone/>
            </a:pPr>
            <a:endParaRPr lang="de-DE" dirty="0">
              <a:ea typeface="Verdana"/>
            </a:endParaRPr>
          </a:p>
          <a:p>
            <a:pPr marL="0" indent="0">
              <a:buNone/>
            </a:pPr>
            <a:r>
              <a:rPr lang="de-DE" b="1" dirty="0">
                <a:ea typeface="Verdana"/>
              </a:rPr>
              <a:t>Schulpflegschaft: </a:t>
            </a:r>
            <a:r>
              <a:rPr lang="de-DE" dirty="0" smtClean="0">
                <a:ea typeface="Verdana"/>
              </a:rPr>
              <a:t>Vorsitzender Herr Rausch</a:t>
            </a:r>
          </a:p>
          <a:p>
            <a:pPr marL="0" indent="0">
              <a:buNone/>
            </a:pPr>
            <a:r>
              <a:rPr lang="de-DE" dirty="0">
                <a:ea typeface="Verdana"/>
                <a:hlinkClick r:id="rId2"/>
              </a:rPr>
              <a:t>s</a:t>
            </a:r>
            <a:r>
              <a:rPr lang="de-DE" dirty="0" smtClean="0">
                <a:ea typeface="Verdana"/>
                <a:hlinkClick r:id="rId2"/>
              </a:rPr>
              <a:t>chulpflegschaft.europagymnasium-kerpen@posteo.de</a:t>
            </a:r>
            <a:endParaRPr lang="de-DE" dirty="0" smtClean="0">
              <a:ea typeface="Verdana"/>
            </a:endParaRPr>
          </a:p>
          <a:p>
            <a:pPr marL="0" indent="0">
              <a:buNone/>
            </a:pPr>
            <a:endParaRPr lang="de-DE" sz="800" dirty="0" smtClean="0">
              <a:ea typeface="Verdana"/>
            </a:endParaRPr>
          </a:p>
          <a:p>
            <a:pPr marL="0" indent="0">
              <a:buNone/>
            </a:pPr>
            <a:r>
              <a:rPr lang="de-DE" dirty="0" smtClean="0">
                <a:ea typeface="Verdana"/>
              </a:rPr>
              <a:t>Wenn gewünscht, in E-Mail-Verteiler aufnehmen lassen!</a:t>
            </a:r>
          </a:p>
          <a:p>
            <a:pPr marL="0" indent="0">
              <a:buNone/>
            </a:pPr>
            <a:endParaRPr lang="de-DE" sz="800" dirty="0">
              <a:ea typeface="Verdana"/>
            </a:endParaRPr>
          </a:p>
          <a:p>
            <a:pPr marL="0" indent="0">
              <a:buNone/>
            </a:pPr>
            <a:r>
              <a:rPr lang="de-DE" dirty="0">
                <a:ea typeface="Verdana"/>
              </a:rPr>
              <a:t>Teilnahme</a:t>
            </a:r>
            <a:r>
              <a:rPr lang="de-DE" dirty="0" smtClean="0">
                <a:ea typeface="Verdana"/>
              </a:rPr>
              <a:t> an Fachkonferenzen: Bei Interesse bitte Mail an: </a:t>
            </a:r>
            <a:r>
              <a:rPr lang="de-DE" dirty="0" smtClean="0">
                <a:ea typeface="Verdana"/>
                <a:hlinkClick r:id="rId3"/>
              </a:rPr>
              <a:t>salz@gymnasiumkerpen.eu</a:t>
            </a:r>
            <a:endParaRPr lang="de-DE" dirty="0">
              <a:ea typeface="Verdana"/>
            </a:endParaRPr>
          </a:p>
          <a:p>
            <a:pPr marL="0" indent="0">
              <a:buNone/>
            </a:pPr>
            <a:endParaRPr lang="de-DE" sz="800" dirty="0" smtClean="0">
              <a:ea typeface="Verdana"/>
            </a:endParaRPr>
          </a:p>
          <a:p>
            <a:pPr marL="0" indent="0">
              <a:buNone/>
            </a:pPr>
            <a:r>
              <a:rPr lang="de-DE" b="1" dirty="0" smtClean="0"/>
              <a:t>Landeselternschaft:</a:t>
            </a:r>
            <a:r>
              <a:rPr lang="de-DE" dirty="0" smtClean="0"/>
              <a:t> Spenden bitte bei uns im BL-Büro abgeben</a:t>
            </a:r>
          </a:p>
          <a:p>
            <a:endParaRPr lang="de-DE" sz="800" dirty="0" smtClean="0"/>
          </a:p>
          <a:p>
            <a:pPr marL="0" indent="0">
              <a:buNone/>
            </a:pPr>
            <a:r>
              <a:rPr lang="de-DE" b="1" dirty="0"/>
              <a:t>15.09.22, 19.00 </a:t>
            </a:r>
            <a:r>
              <a:rPr lang="de-DE" b="1" dirty="0" smtClean="0"/>
              <a:t>Uhr:</a:t>
            </a:r>
            <a:r>
              <a:rPr lang="de-DE" dirty="0" smtClean="0"/>
              <a:t> 1. Schulpflegschaftsversammlung</a:t>
            </a:r>
          </a:p>
          <a:p>
            <a:pPr marL="0" indent="0">
              <a:buNone/>
            </a:pPr>
            <a:endParaRPr lang="de-DE" sz="800" dirty="0"/>
          </a:p>
          <a:p>
            <a:pPr marL="0" indent="0">
              <a:buNone/>
            </a:pPr>
            <a:r>
              <a:rPr lang="de-DE" b="1" dirty="0" smtClean="0"/>
              <a:t>29.09.22, 19.00 Uhr: </a:t>
            </a:r>
            <a:r>
              <a:rPr lang="de-DE" dirty="0" smtClean="0"/>
              <a:t>2. Schulpflegschaftsversammlung/ Wahlen Fachkonferenzen (Aula)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A870843-C3C9-4961-A31E-8D58CEB7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0DA4-DB8E-4975-9249-05E31674D436}" type="slidenum">
              <a:rPr lang="en-US" altLang="de-DE" smtClean="0"/>
              <a:pPr/>
              <a:t>10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1318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Segoe UI" panose="020B0502040204020203" pitchFamily="34" charset="0"/>
              </a:rPr>
              <a:t>Methodenwoche - Facharbeit</a:t>
            </a:r>
            <a:r>
              <a:rPr lang="de-DE" b="1" dirty="0">
                <a:latin typeface="Segoe UI" panose="020B0502040204020203" pitchFamily="34" charset="0"/>
              </a:rPr>
              <a:t/>
            </a:r>
            <a:br>
              <a:rPr lang="de-DE" b="1" dirty="0">
                <a:latin typeface="Segoe UI" panose="020B0502040204020203" pitchFamily="34" charset="0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063" y="147806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1800" b="1" dirty="0" smtClean="0">
                <a:latin typeface="+mj-lt"/>
              </a:rPr>
              <a:t>26</a:t>
            </a:r>
            <a:r>
              <a:rPr lang="de-DE" sz="1800" b="1" dirty="0">
                <a:latin typeface="+mj-lt"/>
              </a:rPr>
              <a:t>. 08.22</a:t>
            </a:r>
            <a:r>
              <a:rPr lang="de-DE" sz="1800" dirty="0">
                <a:latin typeface="+mj-lt"/>
              </a:rPr>
              <a:t>: Festlegung des </a:t>
            </a:r>
            <a:r>
              <a:rPr lang="de-DE" sz="1800" dirty="0" smtClean="0">
                <a:latin typeface="+mj-lt"/>
              </a:rPr>
              <a:t>Faches </a:t>
            </a:r>
            <a:r>
              <a:rPr lang="de-DE" sz="1800" dirty="0">
                <a:latin typeface="+mj-lt"/>
              </a:rPr>
              <a:t>und des Themas der Facharbeit </a:t>
            </a:r>
            <a:endParaRPr lang="de-DE" sz="1800" dirty="0" smtClean="0">
              <a:latin typeface="+mj-lt"/>
            </a:endParaRPr>
          </a:p>
          <a:p>
            <a:pPr marL="0" indent="0">
              <a:buNone/>
            </a:pPr>
            <a:r>
              <a:rPr lang="de-DE" sz="1800" b="1" dirty="0" smtClean="0">
                <a:latin typeface="+mj-lt"/>
              </a:rPr>
              <a:t>18.10.22</a:t>
            </a:r>
            <a:r>
              <a:rPr lang="de-DE" sz="1800" b="1" dirty="0">
                <a:latin typeface="+mj-lt"/>
              </a:rPr>
              <a:t>:  </a:t>
            </a:r>
            <a:r>
              <a:rPr lang="de-DE" sz="1800" dirty="0">
                <a:latin typeface="+mj-lt"/>
              </a:rPr>
              <a:t>verbindliche</a:t>
            </a:r>
            <a:r>
              <a:rPr lang="de-DE" sz="1800" b="1" dirty="0">
                <a:latin typeface="+mj-lt"/>
              </a:rPr>
              <a:t> </a:t>
            </a:r>
            <a:r>
              <a:rPr lang="de-DE" sz="1800" dirty="0">
                <a:latin typeface="+mj-lt"/>
              </a:rPr>
              <a:t>Abgabe der Facharbeit</a:t>
            </a:r>
          </a:p>
          <a:p>
            <a:pPr marL="0" indent="0">
              <a:buNone/>
            </a:pPr>
            <a:r>
              <a:rPr lang="de-DE" sz="1800" b="1" dirty="0" smtClean="0">
                <a:latin typeface="+mj-lt"/>
                <a:cs typeface="Segoe UI"/>
              </a:rPr>
              <a:t>29.08. – 02.09.22: </a:t>
            </a:r>
            <a:r>
              <a:rPr lang="de-DE" sz="1800" dirty="0" smtClean="0">
                <a:latin typeface="+mj-lt"/>
                <a:cs typeface="Segoe UI"/>
              </a:rPr>
              <a:t>Methodenwoche mit Spezialstundenplan</a:t>
            </a:r>
            <a:br>
              <a:rPr lang="de-DE" sz="1800" dirty="0" smtClean="0">
                <a:latin typeface="+mj-lt"/>
                <a:cs typeface="Segoe UI"/>
              </a:rPr>
            </a:br>
            <a:r>
              <a:rPr lang="de-DE" sz="1800" dirty="0" smtClean="0">
                <a:latin typeface="+mj-lt"/>
                <a:cs typeface="Segoe UI"/>
              </a:rPr>
              <a:t>		        Module zur Facharbeit, Aufgaben für 	</a:t>
            </a:r>
            <a:r>
              <a:rPr lang="de-DE" sz="1800" dirty="0">
                <a:latin typeface="+mj-lt"/>
                <a:cs typeface="Segoe UI"/>
              </a:rPr>
              <a:t>	</a:t>
            </a:r>
            <a:r>
              <a:rPr lang="de-DE" sz="1800" dirty="0" smtClean="0">
                <a:latin typeface="+mj-lt"/>
                <a:cs typeface="Segoe UI"/>
              </a:rPr>
              <a:t>	        Projektkurse, Aufgaben für Leistungskurse</a:t>
            </a:r>
            <a:endParaRPr lang="de-DE" sz="1800" dirty="0">
              <a:latin typeface="+mj-lt"/>
              <a:cs typeface="Segoe UI"/>
            </a:endParaRPr>
          </a:p>
          <a:p>
            <a:pPr marL="0" indent="0">
              <a:spcAft>
                <a:spcPts val="600"/>
              </a:spcAft>
              <a:buNone/>
            </a:pPr>
            <a:endParaRPr lang="de-DE" sz="800" dirty="0" smtClean="0">
              <a:latin typeface="+mj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de-DE" sz="1800" dirty="0" smtClean="0">
                <a:latin typeface="+mj-lt"/>
              </a:rPr>
              <a:t>Es steht </a:t>
            </a:r>
            <a:r>
              <a:rPr lang="de-DE" sz="1800" dirty="0">
                <a:latin typeface="+mj-lt"/>
              </a:rPr>
              <a:t>ein Portfolio zur Verfügung, </a:t>
            </a:r>
            <a:r>
              <a:rPr lang="de-DE" sz="1800" dirty="0" smtClean="0">
                <a:latin typeface="+mj-lt"/>
              </a:rPr>
              <a:t>Vermittlung </a:t>
            </a:r>
            <a:r>
              <a:rPr lang="de-DE" sz="1800" dirty="0">
                <a:latin typeface="+mj-lt"/>
              </a:rPr>
              <a:t>der Grundkenntnisse zur Erstellung einer FA</a:t>
            </a:r>
            <a:endParaRPr lang="de-DE" sz="1800" dirty="0" smtClean="0">
              <a:latin typeface="+mj-lt"/>
              <a:cs typeface="Segoe UI"/>
            </a:endParaRPr>
          </a:p>
          <a:p>
            <a:pPr marL="0" indent="0">
              <a:buNone/>
            </a:pPr>
            <a:endParaRPr lang="de-DE" sz="800" dirty="0" smtClean="0">
              <a:latin typeface="+mj-lt"/>
              <a:cs typeface="Segoe UI"/>
            </a:endParaRPr>
          </a:p>
          <a:p>
            <a:pPr marL="0" indent="0">
              <a:buNone/>
            </a:pPr>
            <a:r>
              <a:rPr lang="de-DE" sz="1800" dirty="0" smtClean="0">
                <a:latin typeface="+mj-lt"/>
                <a:cs typeface="Segoe UI"/>
              </a:rPr>
              <a:t>Wer </a:t>
            </a:r>
            <a:r>
              <a:rPr lang="de-DE" sz="1800" dirty="0">
                <a:latin typeface="+mj-lt"/>
                <a:cs typeface="Segoe UI"/>
              </a:rPr>
              <a:t>noch kein Fach </a:t>
            </a:r>
            <a:r>
              <a:rPr lang="de-DE" sz="1800" dirty="0" smtClean="0">
                <a:latin typeface="+mj-lt"/>
                <a:cs typeface="Segoe UI"/>
              </a:rPr>
              <a:t>für die Facharbeit hat (Ausnahme: Belegung Projektkurs), </a:t>
            </a:r>
            <a:r>
              <a:rPr lang="de-DE" sz="1800" dirty="0">
                <a:latin typeface="+mj-lt"/>
                <a:cs typeface="Segoe UI"/>
              </a:rPr>
              <a:t>meldet sich bitte am Donnerstag in den Pausen persönlich bei BL!</a:t>
            </a:r>
          </a:p>
          <a:p>
            <a:pPr marL="0" indent="0">
              <a:buNone/>
            </a:pPr>
            <a:endParaRPr lang="de-DE" sz="800" dirty="0">
              <a:latin typeface="+mj-lt"/>
              <a:cs typeface="Segoe UI"/>
            </a:endParaRPr>
          </a:p>
          <a:p>
            <a:pPr marL="0" indent="0">
              <a:buNone/>
            </a:pPr>
            <a:r>
              <a:rPr lang="de-DE" sz="1800" dirty="0">
                <a:latin typeface="+mj-lt"/>
                <a:cs typeface="Segoe UI"/>
              </a:rPr>
              <a:t>Bibliotheks-Ausweis ausstellen lassen</a:t>
            </a:r>
            <a:r>
              <a:rPr lang="de-DE" sz="1800" dirty="0" smtClean="0">
                <a:latin typeface="+mj-lt"/>
                <a:cs typeface="Segoe UI"/>
              </a:rPr>
              <a:t>!</a:t>
            </a:r>
            <a:endParaRPr lang="de-DE" sz="1800" dirty="0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C939-C335-4417-B977-679D8F15AC2F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0DA4-DB8E-4975-9249-05E31674D436}" type="slidenum">
              <a:rPr lang="en-US" altLang="de-DE" smtClean="0"/>
              <a:pPr/>
              <a:t>11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0306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6894" y="1313765"/>
            <a:ext cx="8229600" cy="216023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DE" altLang="de-DE" sz="1800" dirty="0" smtClean="0"/>
              <a:t>ausführliche </a:t>
            </a:r>
            <a:r>
              <a:rPr lang="de-DE" altLang="de-DE" sz="1800" dirty="0" smtClean="0"/>
              <a:t>Information auf der </a:t>
            </a:r>
            <a:r>
              <a:rPr lang="de-DE" altLang="de-DE" sz="1800" dirty="0" smtClean="0"/>
              <a:t>Homepage:</a:t>
            </a:r>
            <a:br>
              <a:rPr lang="de-DE" altLang="de-DE" sz="1800" dirty="0" smtClean="0"/>
            </a:br>
            <a:endParaRPr lang="de-DE" altLang="de-DE" sz="1800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https://</a:t>
            </a:r>
            <a:r>
              <a:rPr lang="de-DE" altLang="de-DE" dirty="0" err="1"/>
              <a:t>www.gymnasiumkerpen.eu</a:t>
            </a:r>
            <a:r>
              <a:rPr lang="de-DE" altLang="de-DE" dirty="0"/>
              <a:t>/</a:t>
            </a:r>
            <a:r>
              <a:rPr lang="de-DE" altLang="de-DE" dirty="0" err="1"/>
              <a:t>schueler</a:t>
            </a:r>
            <a:r>
              <a:rPr lang="de-DE" altLang="de-DE" dirty="0"/>
              <a:t>/</a:t>
            </a:r>
            <a:r>
              <a:rPr lang="de-DE" altLang="de-DE" dirty="0" err="1"/>
              <a:t>oberstufe</a:t>
            </a:r>
            <a:r>
              <a:rPr lang="de-DE" altLang="de-DE" dirty="0"/>
              <a:t>/</a:t>
            </a:r>
            <a:r>
              <a:rPr lang="de-DE" altLang="de-DE" dirty="0" err="1"/>
              <a:t>entschuldigungen</a:t>
            </a:r>
            <a:endParaRPr lang="de-DE" altLang="de-DE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de-DE" alt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16551" y="413550"/>
            <a:ext cx="5490286" cy="5238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altLang="de-DE" sz="2800" b="1" dirty="0"/>
              <a:t>Entschuldigungsverfahren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7276518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Zertifikate zu außerunterrichtlichem Engagement</a:t>
            </a:r>
            <a:endParaRPr lang="de-DE" b="1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Über die Teilnahme an außerunterrichtlichen Veranstaltungen und für soziales Engagement, z.B.</a:t>
            </a:r>
            <a:r>
              <a:rPr lang="de-DE" dirty="0"/>
              <a:t> </a:t>
            </a:r>
            <a:r>
              <a:rPr lang="de-DE" dirty="0" smtClean="0"/>
              <a:t>Schüleraustausch, AGs, Sprachzertifikate, SV-Mitarbeit etc.</a:t>
            </a:r>
          </a:p>
          <a:p>
            <a:pPr marL="0" indent="0">
              <a:buNone/>
            </a:pPr>
            <a:r>
              <a:rPr lang="de-DE" dirty="0" smtClean="0"/>
              <a:t>von den betreuenden Fachlehrern ein Zertifikat ausstellen lassen!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Auf dem Abiturzeugnis werden i.d.R. nur </a:t>
            </a:r>
            <a:r>
              <a:rPr lang="de-DE" u="sng" dirty="0" smtClean="0"/>
              <a:t>Sprachzertifikate </a:t>
            </a:r>
            <a:r>
              <a:rPr lang="de-DE" dirty="0" smtClean="0"/>
              <a:t>aufgenommen, durch die ein höheres Sprach-Referenz-niveau erreicht wird sowie </a:t>
            </a:r>
            <a:r>
              <a:rPr lang="de-DE" u="sng" dirty="0" smtClean="0"/>
              <a:t>langjähriges Engagement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791380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E72C02C-66A5-4EFF-8A73-8C46914B7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Mint-EC-Zertifikat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14CD331-1604-45DC-A8DD-2F55229E4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233" y="1403775"/>
            <a:ext cx="7886700" cy="4351338"/>
          </a:xfrm>
        </p:spPr>
        <p:txBody>
          <a:bodyPr/>
          <a:lstStyle/>
          <a:p>
            <a:r>
              <a:rPr lang="de-DE" b="1" dirty="0"/>
              <a:t>Auszeichnung </a:t>
            </a:r>
            <a:r>
              <a:rPr lang="de-DE" dirty="0"/>
              <a:t>für Schüler/innen, die sich </a:t>
            </a:r>
            <a:r>
              <a:rPr lang="de-DE" b="1" dirty="0"/>
              <a:t>von der 5. Klasse </a:t>
            </a:r>
            <a:r>
              <a:rPr lang="de-DE" dirty="0"/>
              <a:t>bis zum Abitur im Unterricht und darüber hinaus im MINT-Bereich engagiert haben </a:t>
            </a:r>
          </a:p>
          <a:p>
            <a:r>
              <a:rPr lang="de-DE" dirty="0"/>
              <a:t>wird </a:t>
            </a:r>
            <a:r>
              <a:rPr lang="de-DE" b="1" dirty="0"/>
              <a:t>exklusiv von MINT-EC-Schulen mit dem Abiturzeugnis </a:t>
            </a:r>
            <a:r>
              <a:rPr lang="de-DE" dirty="0" smtClean="0"/>
              <a:t>verliehen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wird je nach erreichter Gesamtpunktzahl mit folgenden Prädikaten </a:t>
            </a:r>
            <a:r>
              <a:rPr lang="de-DE" dirty="0" smtClean="0"/>
              <a:t>vergeben:</a:t>
            </a:r>
            <a:br>
              <a:rPr lang="de-DE" dirty="0" smtClean="0"/>
            </a:br>
            <a:r>
              <a:rPr lang="de-DE" dirty="0" smtClean="0"/>
              <a:t>mit </a:t>
            </a:r>
            <a:r>
              <a:rPr lang="de-DE" dirty="0"/>
              <a:t>Erfolg, </a:t>
            </a:r>
            <a:r>
              <a:rPr lang="de-DE" dirty="0" smtClean="0"/>
              <a:t>mit </a:t>
            </a:r>
            <a:r>
              <a:rPr lang="de-DE" dirty="0"/>
              <a:t>besonderem Erfolg</a:t>
            </a:r>
            <a:r>
              <a:rPr lang="de-DE" dirty="0" smtClean="0"/>
              <a:t>, mit </a:t>
            </a:r>
            <a:r>
              <a:rPr lang="de-DE" dirty="0"/>
              <a:t>Auszeichnung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ausführliche Informationen im Netz bei </a:t>
            </a:r>
            <a:r>
              <a:rPr lang="de-DE" u="sng" dirty="0">
                <a:hlinkClick r:id="rId2"/>
              </a:rPr>
              <a:t>MINT-EC</a:t>
            </a:r>
            <a:r>
              <a:rPr lang="de-DE" dirty="0"/>
              <a:t>, dort kann auch das Heft für Schüler/innen zur Dokumentation der MINT-Leistungen heruntergeladen </a:t>
            </a:r>
            <a:r>
              <a:rPr lang="de-DE" dirty="0" smtClean="0"/>
              <a:t>werden</a:t>
            </a:r>
            <a:endParaRPr lang="de-DE" dirty="0"/>
          </a:p>
          <a:p>
            <a:r>
              <a:rPr lang="de-DE" dirty="0" smtClean="0"/>
              <a:t>Ansprechpartnerin: Frau Skiba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2B7AC92-57AF-4C06-8020-A9CBFD28D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C939-C335-4417-B977-679D8F15AC2F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BA3095A-48CB-4560-8329-C3125556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0DA4-DB8E-4975-9249-05E31674D436}" type="slidenum">
              <a:rPr lang="en-US" altLang="de-DE" smtClean="0"/>
              <a:pPr/>
              <a:t>14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9443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b="1" dirty="0"/>
              <a:t>Aufbau der gymnasialen Oberstufe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95288" y="1557338"/>
            <a:ext cx="5761037" cy="719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de-DE" altLang="de-DE" sz="2400">
                <a:latin typeface="Verdana" panose="020B0604030504040204" pitchFamily="34" charset="0"/>
              </a:rPr>
              <a:t>           </a:t>
            </a:r>
            <a:r>
              <a:rPr lang="de-DE" altLang="de-DE" sz="2400" b="1"/>
              <a:t>Abiturphase </a:t>
            </a:r>
            <a:r>
              <a:rPr lang="de-DE" altLang="de-DE" sz="1800"/>
              <a:t>(ca. 3 Monate)</a:t>
            </a:r>
          </a:p>
          <a:p>
            <a:pPr eaLnBrk="1" hangingPunct="1">
              <a:defRPr/>
            </a:pPr>
            <a:r>
              <a:rPr lang="de-DE" altLang="de-DE" sz="1800"/>
              <a:t>	    Prüfung in 2 LK und 2 GK</a:t>
            </a:r>
            <a:endParaRPr lang="de-DE" altLang="de-DE" sz="1800">
              <a:latin typeface="Verdana" panose="020B0604030504040204" pitchFamily="34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95288" y="2565400"/>
            <a:ext cx="5761037" cy="2087563"/>
          </a:xfrm>
          <a:prstGeom prst="rect">
            <a:avLst/>
          </a:prstGeom>
          <a:solidFill>
            <a:srgbClr val="C3FFD4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de-DE" sz="2400" b="1" dirty="0">
                <a:latin typeface="+mn-lt"/>
                <a:ea typeface="+mn-ea"/>
              </a:rPr>
              <a:t>12 Q2</a:t>
            </a:r>
          </a:p>
          <a:p>
            <a:pPr eaLnBrk="1" hangingPunct="1">
              <a:defRPr/>
            </a:pPr>
            <a:endParaRPr lang="de-DE" sz="2400" b="1" dirty="0">
              <a:latin typeface="+mn-lt"/>
              <a:ea typeface="+mn-ea"/>
            </a:endParaRPr>
          </a:p>
          <a:p>
            <a:pPr eaLnBrk="1" hangingPunct="1">
              <a:defRPr/>
            </a:pPr>
            <a:r>
              <a:rPr lang="de-DE" sz="2400" b="1" dirty="0">
                <a:latin typeface="+mn-lt"/>
                <a:ea typeface="+mn-ea"/>
              </a:rPr>
              <a:t>11 Q1</a:t>
            </a:r>
          </a:p>
          <a:p>
            <a:pPr eaLnBrk="1" hangingPunct="1">
              <a:defRPr/>
            </a:pPr>
            <a:endParaRPr lang="de-DE" sz="2400" dirty="0">
              <a:latin typeface="Verdana" pitchFamily="34" charset="0"/>
              <a:ea typeface="+mn-ea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395288" y="4868863"/>
            <a:ext cx="5761037" cy="1296987"/>
          </a:xfrm>
          <a:prstGeom prst="rect">
            <a:avLst/>
          </a:prstGeom>
          <a:solidFill>
            <a:srgbClr val="FFB707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de-DE" altLang="de-DE" sz="2400" b="1"/>
              <a:t>10 EF	  Einführungsphase </a:t>
            </a:r>
            <a:r>
              <a:rPr lang="de-DE" altLang="de-DE" sz="1800"/>
              <a:t>(1 Jahr)    </a:t>
            </a:r>
            <a:br>
              <a:rPr lang="de-DE" altLang="de-DE" sz="1800"/>
            </a:br>
            <a:r>
              <a:rPr lang="de-DE" altLang="de-DE" sz="1800"/>
              <a:t>	  11 GK + 1 Vertiefungskurs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395288" y="4652963"/>
            <a:ext cx="5761037" cy="404812"/>
          </a:xfrm>
          <a:prstGeom prst="rect">
            <a:avLst/>
          </a:prstGeom>
          <a:solidFill>
            <a:srgbClr val="E0862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de-DE" sz="1800" dirty="0">
                <a:latin typeface="+mn-lt"/>
                <a:ea typeface="+mn-ea"/>
              </a:rPr>
              <a:t>		Versetzung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395288" y="2276475"/>
            <a:ext cx="5761037" cy="404813"/>
          </a:xfrm>
          <a:prstGeom prst="rect">
            <a:avLst/>
          </a:prstGeom>
          <a:solidFill>
            <a:srgbClr val="8EFFD4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		Zulassung zur Abiturprüfung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1476375" y="2852738"/>
            <a:ext cx="36718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/>
              <a:t>Qualifikationsphase</a:t>
            </a:r>
            <a:r>
              <a:rPr lang="de-DE" altLang="de-DE" sz="2400"/>
              <a:t> </a:t>
            </a:r>
            <a:br>
              <a:rPr lang="de-DE" altLang="de-DE" sz="2400"/>
            </a:br>
            <a:r>
              <a:rPr lang="de-DE" altLang="de-DE" sz="1800"/>
              <a:t>(knapp 2 Jahre – 4 Kurshalbjahre)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de-DE" altLang="de-DE" sz="1800"/>
              <a:t>2 LK,  8 GK  (+ ggf. Projektkurs) </a:t>
            </a:r>
          </a:p>
        </p:txBody>
      </p:sp>
      <p:sp>
        <p:nvSpPr>
          <p:cNvPr id="4105" name="Textfeld 1"/>
          <p:cNvSpPr txBox="1">
            <a:spLocks noChangeArrowheads="1"/>
          </p:cNvSpPr>
          <p:nvPr/>
        </p:nvSpPr>
        <p:spPr bwMode="auto">
          <a:xfrm>
            <a:off x="6407150" y="1484313"/>
            <a:ext cx="2736850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/>
              <a:t>Verweildauer: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i.d.R. drei Jahre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einmalige Wiederholung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u="sng" dirty="0"/>
              <a:t>einer </a:t>
            </a:r>
            <a:r>
              <a:rPr lang="de-DE" altLang="de-DE" sz="1800" dirty="0"/>
              <a:t>Jahrgangsstufe ist möglich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nach Zulassung zum Abitur, darf die Abitur-prüfung </a:t>
            </a:r>
            <a:r>
              <a:rPr lang="de-DE" altLang="de-DE" sz="1800" u="sng" dirty="0"/>
              <a:t>einmal</a:t>
            </a:r>
            <a:r>
              <a:rPr lang="de-DE" altLang="de-DE" sz="1800" dirty="0"/>
              <a:t> wiederholt werden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dirty="0"/>
          </a:p>
        </p:txBody>
      </p:sp>
      <p:sp>
        <p:nvSpPr>
          <p:cNvPr id="10" name="Textfeld 9"/>
          <p:cNvSpPr txBox="1"/>
          <p:nvPr/>
        </p:nvSpPr>
        <p:spPr>
          <a:xfrm>
            <a:off x="1826695" y="4154100"/>
            <a:ext cx="135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mind. 34 </a:t>
            </a:r>
            <a:r>
              <a:rPr lang="de-DE" sz="1200" dirty="0" err="1"/>
              <a:t>WSt</a:t>
            </a:r>
            <a:r>
              <a:rPr lang="de-DE" sz="1200" dirty="0"/>
              <a:t>.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096725" y="5808275"/>
            <a:ext cx="135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mind. 34 </a:t>
            </a:r>
            <a:r>
              <a:rPr lang="de-DE" sz="1200" dirty="0" err="1"/>
              <a:t>WSt</a:t>
            </a:r>
            <a:r>
              <a:rPr lang="de-DE" sz="1200" dirty="0"/>
              <a:t>.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0DA4-DB8E-4975-9249-05E31674D436}" type="slidenum">
              <a:rPr lang="en-US" altLang="de-DE" smtClean="0"/>
              <a:pPr/>
              <a:t>15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32682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Berechnung der Abiturergebnisse</a:t>
            </a:r>
          </a:p>
        </p:txBody>
      </p:sp>
      <p:pic>
        <p:nvPicPr>
          <p:cNvPr id="6" name="Grafik 5"/>
          <p:cNvPicPr/>
          <p:nvPr/>
        </p:nvPicPr>
        <p:blipFill rotWithShape="1">
          <a:blip r:embed="rId2"/>
          <a:srcRect l="12233" t="23096" r="12647" b="10438"/>
          <a:stretch/>
        </p:blipFill>
        <p:spPr bwMode="auto">
          <a:xfrm>
            <a:off x="431540" y="1043736"/>
            <a:ext cx="8325925" cy="5130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3280017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de-DE" altLang="de-DE" sz="2800" b="1"/>
              <a:t>Pflichtfächer und Mindestbelegungsdauer</a:t>
            </a:r>
          </a:p>
        </p:txBody>
      </p:sp>
      <p:pic>
        <p:nvPicPr>
          <p:cNvPr id="13315" name="Bi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68" y="1313766"/>
            <a:ext cx="8700270" cy="4742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7009-D53A-425E-BD58-B7CFD138A5B6}" type="slidenum">
              <a:rPr lang="en-US" altLang="de-DE" smtClean="0"/>
              <a:pPr/>
              <a:t>17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0036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BB19-CE24-4DD8-82E4-8C0A71C009E8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Pflichtbelegungen </a:t>
            </a:r>
            <a:r>
              <a:rPr lang="de-DE" altLang="de-DE" dirty="0" smtClean="0">
                <a:solidFill>
                  <a:srgbClr val="FF0000"/>
                </a:solidFill>
              </a:rPr>
              <a:t>Q1/Q2/in die Abiturwertung einzubringende Kurse</a:t>
            </a:r>
            <a:endParaRPr lang="de-DE" altLang="de-DE" dirty="0">
              <a:solidFill>
                <a:srgbClr val="FF0000"/>
              </a:solidFill>
            </a:endParaRP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385763" y="1223755"/>
            <a:ext cx="8596312" cy="504052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-360363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de-DE" altLang="de-DE" sz="1700" dirty="0"/>
              <a:t>2 Fächer als Leistungskurs und 8-9 Grundkursfächer </a:t>
            </a:r>
            <a:endParaRPr lang="de-DE" altLang="de-DE" sz="1700" dirty="0" smtClean="0"/>
          </a:p>
          <a:p>
            <a:pPr marL="360363" indent="-360363"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de-DE" altLang="de-DE" sz="800" dirty="0"/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lang="de-DE" altLang="de-DE" sz="1700" dirty="0">
                <a:solidFill>
                  <a:srgbClr val="FF0000"/>
                </a:solidFill>
              </a:rPr>
              <a:t>4 Kurse* Deutsch </a:t>
            </a:r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kumimoji="0" lang="de-DE" altLang="de-DE" sz="1700" dirty="0">
                <a:solidFill>
                  <a:srgbClr val="FF0000"/>
                </a:solidFill>
              </a:rPr>
              <a:t>4 Kurse </a:t>
            </a:r>
            <a:r>
              <a:rPr kumimoji="0" lang="de-DE" altLang="de-DE" sz="1700" u="sng" dirty="0">
                <a:solidFill>
                  <a:srgbClr val="FF0000"/>
                </a:solidFill>
              </a:rPr>
              <a:t>einer</a:t>
            </a:r>
            <a:r>
              <a:rPr kumimoji="0" lang="de-DE" altLang="de-DE" sz="1700" dirty="0">
                <a:solidFill>
                  <a:srgbClr val="FF0000"/>
                </a:solidFill>
              </a:rPr>
              <a:t> Fremdsprache</a:t>
            </a:r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kumimoji="0" lang="de-DE" altLang="de-DE" sz="1700" dirty="0">
                <a:solidFill>
                  <a:srgbClr val="FF0000"/>
                </a:solidFill>
              </a:rPr>
              <a:t>2 Kurse künstlerisches Fach (MU, KU, LI)</a:t>
            </a:r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kumimoji="0" lang="de-DE" altLang="de-DE" sz="1700" dirty="0">
                <a:solidFill>
                  <a:srgbClr val="FF0000"/>
                </a:solidFill>
              </a:rPr>
              <a:t>4 Kurse </a:t>
            </a:r>
            <a:r>
              <a:rPr kumimoji="0" lang="de-DE" altLang="de-DE" sz="1700" u="sng" dirty="0">
                <a:solidFill>
                  <a:srgbClr val="FF0000"/>
                </a:solidFill>
              </a:rPr>
              <a:t>einer</a:t>
            </a:r>
            <a:r>
              <a:rPr kumimoji="0" lang="de-DE" altLang="de-DE" sz="1700" dirty="0">
                <a:solidFill>
                  <a:srgbClr val="FF0000"/>
                </a:solidFill>
              </a:rPr>
              <a:t> Gesellschaftswissenschaft (GE, SW, EK, PA, PL)</a:t>
            </a:r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kumimoji="0" lang="de-DE" altLang="de-DE" sz="1700" dirty="0">
                <a:solidFill>
                  <a:srgbClr val="FF0000"/>
                </a:solidFill>
              </a:rPr>
              <a:t>Je 2 Kurse Geschichte und Sozialwissenschaften, ggf. als ZK in Q2</a:t>
            </a:r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kumimoji="0" lang="de-DE" altLang="de-DE" sz="1700" dirty="0">
                <a:solidFill>
                  <a:srgbClr val="FF0000"/>
                </a:solidFill>
              </a:rPr>
              <a:t>4 Kurse  Mathematik</a:t>
            </a:r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kumimoji="0" lang="de-DE" altLang="de-DE" sz="1700" dirty="0">
                <a:solidFill>
                  <a:srgbClr val="FF0000"/>
                </a:solidFill>
              </a:rPr>
              <a:t>4 Kurse </a:t>
            </a:r>
            <a:r>
              <a:rPr kumimoji="0" lang="de-DE" altLang="de-DE" sz="1700" u="sng" dirty="0">
                <a:solidFill>
                  <a:srgbClr val="FF0000"/>
                </a:solidFill>
              </a:rPr>
              <a:t>einer</a:t>
            </a:r>
            <a:r>
              <a:rPr kumimoji="0" lang="de-DE" altLang="de-DE" sz="1700" dirty="0">
                <a:solidFill>
                  <a:srgbClr val="FF0000"/>
                </a:solidFill>
              </a:rPr>
              <a:t> Naturwissenschaft (BI, PH, CH) klassisch </a:t>
            </a:r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kumimoji="0" lang="de-DE" altLang="de-DE" sz="1700" dirty="0"/>
              <a:t>4 Kurse einer weiteren </a:t>
            </a:r>
            <a:r>
              <a:rPr kumimoji="0" lang="de-DE" altLang="de-DE" sz="1700" dirty="0" smtClean="0"/>
              <a:t>Naturwissenschaft/weiteren Fremdsprache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lang="de-DE" altLang="de-DE" sz="1700" dirty="0">
                <a:solidFill>
                  <a:srgbClr val="FF0000"/>
                </a:solidFill>
              </a:rPr>
              <a:t>2 Kurse der zweiten </a:t>
            </a:r>
            <a:r>
              <a:rPr lang="de-DE" altLang="de-DE" sz="1700" dirty="0" smtClean="0">
                <a:solidFill>
                  <a:srgbClr val="FF0000"/>
                </a:solidFill>
              </a:rPr>
              <a:t>Naturwissenschaft/zweiten </a:t>
            </a:r>
            <a:r>
              <a:rPr lang="de-DE" altLang="de-DE" sz="1700" dirty="0">
                <a:solidFill>
                  <a:srgbClr val="FF0000"/>
                </a:solidFill>
              </a:rPr>
              <a:t>Fremdsprache </a:t>
            </a:r>
            <a:r>
              <a:rPr lang="de-DE" altLang="de-DE" sz="1700" u="sng" dirty="0">
                <a:solidFill>
                  <a:srgbClr val="FF0000"/>
                </a:solidFill>
              </a:rPr>
              <a:t>aus </a:t>
            </a:r>
            <a:r>
              <a:rPr lang="de-DE" altLang="de-DE" sz="1700" u="sng" dirty="0" smtClean="0">
                <a:solidFill>
                  <a:srgbClr val="FF0000"/>
                </a:solidFill>
              </a:rPr>
              <a:t>Q2</a:t>
            </a:r>
            <a:endParaRPr lang="de-DE" altLang="de-DE" sz="1700" u="sng" dirty="0"/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lang="de-DE" altLang="de-DE" sz="1700" u="sng" dirty="0" smtClean="0">
                <a:solidFill>
                  <a:srgbClr val="FF0000"/>
                </a:solidFill>
              </a:rPr>
              <a:t>bei </a:t>
            </a:r>
            <a:r>
              <a:rPr lang="de-DE" altLang="de-DE" sz="1700" u="sng" dirty="0">
                <a:solidFill>
                  <a:srgbClr val="FF0000"/>
                </a:solidFill>
              </a:rPr>
              <a:t>Schüler/innen ohne zweite Fremdsprache</a:t>
            </a:r>
            <a:r>
              <a:rPr lang="de-DE" altLang="de-DE" sz="1700" dirty="0">
                <a:solidFill>
                  <a:srgbClr val="FF0000"/>
                </a:solidFill>
              </a:rPr>
              <a:t> in der Sek </a:t>
            </a:r>
            <a:r>
              <a:rPr lang="de-DE" altLang="de-DE" sz="1700" dirty="0" smtClean="0">
                <a:solidFill>
                  <a:srgbClr val="FF0000"/>
                </a:solidFill>
              </a:rPr>
              <a:t>I: Kurse </a:t>
            </a:r>
            <a:r>
              <a:rPr lang="de-DE" altLang="de-DE" sz="1700" dirty="0">
                <a:solidFill>
                  <a:srgbClr val="FF0000"/>
                </a:solidFill>
              </a:rPr>
              <a:t>der neu einsetzenden Fremdsprache </a:t>
            </a:r>
            <a:r>
              <a:rPr lang="de-DE" altLang="de-DE" sz="1700" u="sng" dirty="0">
                <a:solidFill>
                  <a:srgbClr val="FF0000"/>
                </a:solidFill>
              </a:rPr>
              <a:t>aus Stufe Q2!</a:t>
            </a:r>
            <a:endParaRPr kumimoji="0" lang="de-DE" altLang="de-DE" sz="1700" dirty="0"/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kumimoji="0" lang="de-DE" altLang="de-DE" sz="1700" dirty="0">
                <a:solidFill>
                  <a:srgbClr val="FF0000"/>
                </a:solidFill>
              </a:rPr>
              <a:t>2 Kurse Religion (ersatzweise Philosophie)</a:t>
            </a:r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kumimoji="0" lang="de-DE" altLang="de-DE" sz="1700" dirty="0"/>
              <a:t>4 Kurse Sport  </a:t>
            </a:r>
          </a:p>
          <a:p>
            <a:pPr marL="360363" indent="-36036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</a:pPr>
            <a:r>
              <a:rPr kumimoji="0" lang="de-DE" altLang="de-DE" sz="1700" dirty="0"/>
              <a:t>w</a:t>
            </a:r>
            <a:r>
              <a:rPr kumimoji="0" lang="de-DE" altLang="de-DE" sz="1700" dirty="0" smtClean="0"/>
              <a:t>eitere </a:t>
            </a:r>
            <a:r>
              <a:rPr kumimoji="0" lang="de-DE" altLang="de-DE" sz="1700" dirty="0"/>
              <a:t>Kurse zur Erfüllung der Pflichtstundenzahl </a:t>
            </a:r>
            <a:r>
              <a:rPr kumimoji="0" lang="de-DE" altLang="de-DE" sz="1700" dirty="0" smtClean="0"/>
              <a:t>(</a:t>
            </a:r>
            <a:r>
              <a:rPr kumimoji="0" lang="de-DE" altLang="de-DE" sz="1700" dirty="0" err="1" smtClean="0"/>
              <a:t>durchschnittl</a:t>
            </a:r>
            <a:r>
              <a:rPr kumimoji="0" lang="de-DE" altLang="de-DE" sz="1700" dirty="0" smtClean="0"/>
              <a:t>. 34 </a:t>
            </a:r>
            <a:r>
              <a:rPr kumimoji="0" lang="de-DE" altLang="de-DE" sz="1700" dirty="0"/>
              <a:t>Stunden pro Woche)</a:t>
            </a:r>
          </a:p>
          <a:p>
            <a:pPr marL="360363" indent="-360363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kumimoji="0" lang="de-DE" altLang="de-DE" sz="1700" dirty="0"/>
              <a:t>     </a:t>
            </a:r>
            <a:r>
              <a:rPr kumimoji="0" lang="de-DE" altLang="de-DE" sz="1700" dirty="0" smtClean="0"/>
              <a:t>*</a:t>
            </a:r>
            <a:endParaRPr kumimoji="0" lang="de-DE" altLang="de-DE" sz="17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262626"/>
                </a:solidFill>
                <a:latin typeface="+mn-lt"/>
              </a:rPr>
              <a:t>Zulassung zum Abitur</a:t>
            </a:r>
            <a:endParaRPr lang="de-DE" b="1" dirty="0">
              <a:solidFill>
                <a:srgbClr val="262626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14738"/>
            <a:ext cx="8579297" cy="4853136"/>
          </a:xfrm>
        </p:spPr>
        <p:txBody>
          <a:bodyPr>
            <a:normAutofit/>
          </a:bodyPr>
          <a:lstStyle/>
          <a:p>
            <a:pPr marL="36576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b="1" dirty="0"/>
              <a:t>Block I: </a:t>
            </a:r>
            <a:r>
              <a:rPr lang="de-DE" altLang="de-DE" b="1" dirty="0" smtClean="0"/>
              <a:t>35 </a:t>
            </a:r>
            <a:r>
              <a:rPr lang="de-DE" altLang="de-DE" b="1" dirty="0"/>
              <a:t>–40 </a:t>
            </a:r>
            <a:r>
              <a:rPr lang="de-DE" altLang="de-DE" dirty="0"/>
              <a:t>anrechenbare Kurse aus Q1 und </a:t>
            </a:r>
            <a:r>
              <a:rPr lang="de-DE" altLang="de-DE" dirty="0" smtClean="0"/>
              <a:t>Q2 (8 LK, 27-32 GK), </a:t>
            </a:r>
            <a:r>
              <a:rPr lang="de-DE" altLang="de-DE" dirty="0"/>
              <a:t>darunter </a:t>
            </a:r>
            <a:r>
              <a:rPr lang="de-DE" altLang="de-DE" u="sng" dirty="0"/>
              <a:t>alle</a:t>
            </a:r>
            <a:r>
              <a:rPr lang="de-DE" altLang="de-DE" dirty="0"/>
              <a:t> 4 Halbjahreskurse in den </a:t>
            </a:r>
            <a:r>
              <a:rPr lang="de-DE" altLang="de-DE" dirty="0" smtClean="0"/>
              <a:t>Abiturfächern</a:t>
            </a:r>
          </a:p>
          <a:p>
            <a:pPr marL="36576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dirty="0" smtClean="0">
                <a:sym typeface="Wingdings"/>
              </a:rPr>
              <a:t> </a:t>
            </a:r>
            <a:r>
              <a:rPr lang="de-DE" b="1" dirty="0" smtClean="0">
                <a:sym typeface="Wingdings" panose="05000000000000000000" pitchFamily="2" charset="2"/>
              </a:rPr>
              <a:t>mind</a:t>
            </a:r>
            <a:r>
              <a:rPr lang="de-DE" b="1" dirty="0">
                <a:sym typeface="Wingdings" panose="05000000000000000000" pitchFamily="2" charset="2"/>
              </a:rPr>
              <a:t>. 200 </a:t>
            </a:r>
            <a:r>
              <a:rPr lang="de-DE" b="1" dirty="0" smtClean="0">
                <a:sym typeface="Wingdings" panose="05000000000000000000" pitchFamily="2" charset="2"/>
              </a:rPr>
              <a:t>Punkte, max. 600 Punkte</a:t>
            </a:r>
            <a:endParaRPr lang="de-DE" b="1" dirty="0">
              <a:sym typeface="Wingdings" panose="05000000000000000000" pitchFamily="2" charset="2"/>
            </a:endParaRPr>
          </a:p>
          <a:p>
            <a:pPr marL="36576" indent="0">
              <a:spcBef>
                <a:spcPts val="600"/>
              </a:spcBef>
              <a:buNone/>
            </a:pPr>
            <a:endParaRPr lang="de-DE" sz="800" u="sng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marL="36576" indent="0">
              <a:spcBef>
                <a:spcPts val="600"/>
              </a:spcBef>
              <a:buNone/>
            </a:pPr>
            <a:r>
              <a:rPr lang="de-DE" sz="2600" b="1" dirty="0" smtClean="0">
                <a:latin typeface="Calibri" pitchFamily="34" charset="0"/>
                <a:sym typeface="Wingdings" panose="05000000000000000000" pitchFamily="2" charset="2"/>
              </a:rPr>
              <a:t>Maximal zulässige Defizite </a:t>
            </a:r>
            <a:r>
              <a:rPr lang="de-DE" sz="2600" dirty="0" smtClean="0">
                <a:latin typeface="Calibri" pitchFamily="34" charset="0"/>
                <a:sym typeface="Wingdings" panose="05000000000000000000" pitchFamily="2" charset="2"/>
              </a:rPr>
              <a:t>bei Einbringung von:</a:t>
            </a:r>
          </a:p>
          <a:p>
            <a:pPr>
              <a:spcBef>
                <a:spcPts val="600"/>
              </a:spcBef>
            </a:pPr>
            <a:r>
              <a:rPr lang="de-DE" sz="2600" dirty="0" smtClean="0">
                <a:latin typeface="Calibri" pitchFamily="34" charset="0"/>
                <a:sym typeface="Wingdings" panose="05000000000000000000" pitchFamily="2" charset="2"/>
              </a:rPr>
              <a:t>35-37 Kursen: max. 7 Defizite, davon max. 3 im LK</a:t>
            </a:r>
            <a:endParaRPr lang="de-DE" sz="2600" dirty="0">
              <a:latin typeface="Calibri" pitchFamily="34" charset="0"/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de-DE" sz="2600" dirty="0" smtClean="0">
                <a:latin typeface="Calibri" pitchFamily="34" charset="0"/>
                <a:sym typeface="Wingdings" panose="05000000000000000000" pitchFamily="2" charset="2"/>
              </a:rPr>
              <a:t>38-40 Kurse: max. 8 Defizite, davon max. 3 im LK</a:t>
            </a:r>
            <a:endParaRPr lang="de-DE" sz="2600" dirty="0">
              <a:latin typeface="Calibri" pitchFamily="34" charset="0"/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de-DE" sz="2600" dirty="0" smtClean="0">
                <a:latin typeface="Calibri" pitchFamily="34" charset="0"/>
                <a:sym typeface="Wingdings" panose="05000000000000000000" pitchFamily="2" charset="2"/>
              </a:rPr>
              <a:t>Kein Pflichtkurs mit 0 Punkten!</a:t>
            </a:r>
          </a:p>
        </p:txBody>
      </p:sp>
      <p:pic>
        <p:nvPicPr>
          <p:cNvPr id="6" name="Picture 2" descr="http://upload.wikimedia.org/wikipedia/de/thumb/7/79/Gymnasium_der_Stadt_Kerpen.svg/800px-Gymnasium_der_Stadt_Kerpe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9482" y="77538"/>
            <a:ext cx="1428760" cy="500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447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F2A29A7-7C59-4614-8EDE-556855CE5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23655"/>
            <a:ext cx="8640762" cy="792163"/>
          </a:xfrm>
        </p:spPr>
        <p:txBody>
          <a:bodyPr/>
          <a:lstStyle/>
          <a:p>
            <a:r>
              <a:rPr lang="de-DE" b="1" dirty="0" smtClean="0">
                <a:ea typeface="Verdana"/>
              </a:rPr>
              <a:t>Tagungsordnung</a:t>
            </a:r>
            <a:endParaRPr lang="de-DE" dirty="0">
              <a:ea typeface="Verdana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DB47187-7B35-4E72-AD77-024EB098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426" y="1313765"/>
            <a:ext cx="7886700" cy="4839806"/>
          </a:xfrm>
        </p:spPr>
        <p:txBody>
          <a:bodyPr lIns="91440" tIns="45720" rIns="91440" bIns="45720" anchor="t"/>
          <a:lstStyle/>
          <a:p>
            <a:pPr marL="0" indent="0">
              <a:spcAft>
                <a:spcPts val="1200"/>
              </a:spcAft>
              <a:buNone/>
            </a:pPr>
            <a:r>
              <a:rPr lang="de-DE" b="1" dirty="0" smtClean="0">
                <a:ea typeface="Verdana"/>
              </a:rPr>
              <a:t>1</a:t>
            </a:r>
            <a:r>
              <a:rPr lang="de-DE" b="1" dirty="0">
                <a:ea typeface="Verdana"/>
              </a:rPr>
              <a:t>. </a:t>
            </a:r>
            <a:r>
              <a:rPr lang="de-DE" sz="1800" dirty="0">
                <a:ea typeface="Verdana"/>
              </a:rPr>
              <a:t>Begrüßung und Organisatorisches 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1800" b="1" dirty="0" smtClean="0">
                <a:ea typeface="Verdana"/>
              </a:rPr>
              <a:t>2</a:t>
            </a:r>
            <a:r>
              <a:rPr lang="de-DE" sz="1800" dirty="0" smtClean="0">
                <a:ea typeface="Verdana"/>
              </a:rPr>
              <a:t>. Informationen zur Studien</a:t>
            </a:r>
            <a:r>
              <a:rPr lang="de-DE" sz="1800" dirty="0">
                <a:ea typeface="Verdana"/>
              </a:rPr>
              <a:t>- und Berufsberatung (SBO</a:t>
            </a:r>
            <a:r>
              <a:rPr lang="de-DE" sz="1800" dirty="0" smtClean="0">
                <a:ea typeface="Verdana"/>
              </a:rPr>
              <a:t>)</a:t>
            </a:r>
            <a:endParaRPr lang="en-US" sz="1800" dirty="0">
              <a:ea typeface="Verdana"/>
            </a:endParaRPr>
          </a:p>
          <a:p>
            <a:pPr marL="177800" indent="-177800">
              <a:spcAft>
                <a:spcPts val="1200"/>
              </a:spcAft>
              <a:buNone/>
            </a:pPr>
            <a:r>
              <a:rPr lang="de-DE" sz="1800" b="1" dirty="0" smtClean="0">
                <a:ea typeface="Verdana"/>
              </a:rPr>
              <a:t>3.</a:t>
            </a:r>
            <a:r>
              <a:rPr lang="de-DE" sz="1800" dirty="0" smtClean="0">
                <a:ea typeface="Verdana"/>
              </a:rPr>
              <a:t> Informationen </a:t>
            </a:r>
            <a:r>
              <a:rPr lang="de-DE" sz="1800" dirty="0">
                <a:ea typeface="Verdana"/>
              </a:rPr>
              <a:t>der </a:t>
            </a:r>
            <a:r>
              <a:rPr lang="de-DE" sz="1800" dirty="0" smtClean="0">
                <a:ea typeface="Verdana"/>
              </a:rPr>
              <a:t>Schulpflegschaft</a:t>
            </a:r>
            <a:endParaRPr lang="de-DE" sz="1800" dirty="0">
              <a:ea typeface="Verdana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de-DE" sz="1800" b="1" dirty="0">
                <a:ea typeface="Verdana"/>
              </a:rPr>
              <a:t>4</a:t>
            </a:r>
            <a:r>
              <a:rPr lang="de-DE" sz="1800" b="1" dirty="0" smtClean="0">
                <a:ea typeface="Verdana"/>
              </a:rPr>
              <a:t>. </a:t>
            </a:r>
            <a:r>
              <a:rPr lang="de-DE" sz="1800" dirty="0" smtClean="0">
                <a:ea typeface="Verdana"/>
              </a:rPr>
              <a:t>Vorbereitung der Wahl </a:t>
            </a:r>
            <a:r>
              <a:rPr lang="de-DE" sz="1800" dirty="0">
                <a:ea typeface="Verdana"/>
              </a:rPr>
              <a:t>der </a:t>
            </a:r>
            <a:r>
              <a:rPr lang="de-DE" sz="1800" dirty="0" smtClean="0">
                <a:ea typeface="Verdana"/>
              </a:rPr>
              <a:t>Eltern- und SV-Vertretung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1800" b="1" dirty="0" smtClean="0">
                <a:ea typeface="Verdana"/>
              </a:rPr>
              <a:t>5.</a:t>
            </a:r>
            <a:r>
              <a:rPr lang="de-DE" sz="1800" dirty="0" smtClean="0">
                <a:ea typeface="Verdana"/>
              </a:rPr>
              <a:t> Einzelfragen </a:t>
            </a:r>
            <a:r>
              <a:rPr lang="de-DE" sz="1800" dirty="0">
                <a:ea typeface="Verdana"/>
              </a:rPr>
              <a:t>der Unterrichtsorganisation (Entschuldigungsverfahren, Methodenwoche </a:t>
            </a:r>
            <a:r>
              <a:rPr lang="mr-IN" sz="1800" dirty="0">
                <a:ea typeface="Verdana"/>
              </a:rPr>
              <a:t>–</a:t>
            </a:r>
            <a:r>
              <a:rPr lang="de-DE" sz="1800" dirty="0">
                <a:ea typeface="Verdana"/>
              </a:rPr>
              <a:t> Facharbeit, Zertifikate, MINT-EC</a:t>
            </a:r>
            <a:r>
              <a:rPr lang="de-DE" sz="1800" dirty="0" smtClean="0">
                <a:ea typeface="Verdana"/>
              </a:rPr>
              <a:t>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1800" b="1" dirty="0" smtClean="0">
                <a:ea typeface="Verdana"/>
              </a:rPr>
              <a:t>6.</a:t>
            </a:r>
            <a:r>
              <a:rPr lang="de-DE" sz="1800" dirty="0" smtClean="0">
                <a:ea typeface="Verdana"/>
              </a:rPr>
              <a:t> </a:t>
            </a:r>
            <a:r>
              <a:rPr lang="de-DE" sz="1800" dirty="0">
                <a:ea typeface="Verdana"/>
              </a:rPr>
              <a:t>Allgemeine Informationen zum Bildungsgang der gymnasialen Oberstufe und zur Abiturprüfung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1800" b="1" dirty="0" smtClean="0">
                <a:ea typeface="Verdana"/>
              </a:rPr>
              <a:t>7.</a:t>
            </a:r>
            <a:r>
              <a:rPr lang="de-DE" sz="1800" dirty="0" smtClean="0">
                <a:ea typeface="Verdana"/>
              </a:rPr>
              <a:t> </a:t>
            </a:r>
            <a:r>
              <a:rPr lang="de-DE" sz="1800" dirty="0">
                <a:ea typeface="Verdana"/>
              </a:rPr>
              <a:t>Termine und Kontaktdaten</a:t>
            </a:r>
          </a:p>
          <a:p>
            <a:pPr marL="0" indent="0">
              <a:buNone/>
            </a:pPr>
            <a:endParaRPr lang="de-DE" sz="1800" i="1" dirty="0" smtClean="0">
              <a:ea typeface="Verdana"/>
            </a:endParaRPr>
          </a:p>
          <a:p>
            <a:pPr>
              <a:buFont typeface="Arial"/>
              <a:buChar char="•"/>
            </a:pPr>
            <a:endParaRPr lang="de-DE" dirty="0">
              <a:ea typeface="Verdana"/>
            </a:endParaRPr>
          </a:p>
          <a:p>
            <a:pPr>
              <a:buFont typeface="Arial"/>
              <a:buChar char="•"/>
            </a:pPr>
            <a:endParaRPr lang="de-DE" dirty="0">
              <a:ea typeface="Verdana"/>
            </a:endParaRPr>
          </a:p>
          <a:p>
            <a:pPr>
              <a:buFont typeface="Arial"/>
              <a:buChar char="•"/>
            </a:pPr>
            <a:endParaRPr lang="de-DE" dirty="0">
              <a:ea typeface="Verdana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42DA50B-4D18-416B-AA22-BC45562AD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0DA4-DB8E-4975-9249-05E31674D436}" type="slidenum">
              <a:rPr lang="en-US" altLang="de-DE"/>
              <a:pPr/>
              <a:t>2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9792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988B-7A3F-42E9-B9BA-CBF655D89A22}" type="slidenum">
              <a:rPr lang="en-US" altLang="de-DE"/>
              <a:pPr/>
              <a:t>20</a:t>
            </a:fld>
            <a:endParaRPr lang="en-US" altLang="de-DE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Abiturfächer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313" y="1314450"/>
            <a:ext cx="8596312" cy="4611688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</a:pPr>
            <a:r>
              <a:rPr lang="de-DE" altLang="de-DE" dirty="0"/>
              <a:t>2 Leistungskurse und 2 Grundkurse</a:t>
            </a:r>
          </a:p>
          <a:p>
            <a:pPr>
              <a:buClr>
                <a:schemeClr val="tx1"/>
              </a:buClr>
              <a:buFontTx/>
              <a:buNone/>
            </a:pPr>
            <a:endParaRPr lang="de-DE" altLang="de-DE" sz="1600" dirty="0"/>
          </a:p>
          <a:p>
            <a:pPr>
              <a:buClr>
                <a:schemeClr val="tx1"/>
              </a:buClr>
            </a:pPr>
            <a:r>
              <a:rPr lang="de-DE" altLang="de-DE" dirty="0"/>
              <a:t>Aus jedem Aufgabenfeld mindestens ein Abiturfach                                                                  </a:t>
            </a:r>
          </a:p>
          <a:p>
            <a:pPr>
              <a:buClr>
                <a:schemeClr val="tx1"/>
              </a:buClr>
            </a:pPr>
            <a:endParaRPr lang="de-DE" altLang="de-DE" sz="1600" dirty="0"/>
          </a:p>
          <a:p>
            <a:pPr>
              <a:buClr>
                <a:schemeClr val="tx1"/>
              </a:buClr>
            </a:pPr>
            <a:r>
              <a:rPr lang="de-DE" altLang="de-DE" dirty="0"/>
              <a:t>Mindestens ein LK muss sein:</a:t>
            </a:r>
            <a:br>
              <a:rPr lang="de-DE" altLang="de-DE" dirty="0"/>
            </a:br>
            <a:r>
              <a:rPr lang="de-DE" altLang="de-DE" dirty="0"/>
              <a:t>D, fortgeführte Fremdsprache, M oder klassische Naturwissenschaft </a:t>
            </a:r>
          </a:p>
          <a:p>
            <a:pPr>
              <a:buClr>
                <a:schemeClr val="tx1"/>
              </a:buClr>
              <a:buFontTx/>
              <a:buNone/>
            </a:pPr>
            <a:endParaRPr lang="de-DE" altLang="de-DE" sz="1600" dirty="0"/>
          </a:p>
          <a:p>
            <a:pPr>
              <a:buClr>
                <a:schemeClr val="tx1"/>
              </a:buClr>
            </a:pPr>
            <a:r>
              <a:rPr lang="de-DE" altLang="de-DE" dirty="0">
                <a:solidFill>
                  <a:schemeClr val="hlink"/>
                </a:solidFill>
              </a:rPr>
              <a:t>Aus D, M und Fremdsprache mindestens zwei Abiturfächer </a:t>
            </a:r>
          </a:p>
          <a:p>
            <a:pPr>
              <a:buClr>
                <a:schemeClr val="tx1"/>
              </a:buClr>
            </a:pPr>
            <a:endParaRPr lang="de-DE" altLang="de-DE" sz="1600" dirty="0"/>
          </a:p>
          <a:p>
            <a:pPr>
              <a:buClr>
                <a:schemeClr val="tx1"/>
              </a:buClr>
            </a:pPr>
            <a:r>
              <a:rPr lang="de-DE" altLang="de-DE" dirty="0"/>
              <a:t>KR/ER kann im Abitur das II. Aufgabenfeld abdecken,         falls nicht LK-SP gewählt wurde</a:t>
            </a:r>
          </a:p>
          <a:p>
            <a:pPr>
              <a:buClr>
                <a:schemeClr val="tx1"/>
              </a:buClr>
            </a:pPr>
            <a:endParaRPr lang="de-DE" altLang="de-DE" sz="1600" dirty="0"/>
          </a:p>
          <a:p>
            <a:pPr>
              <a:buClr>
                <a:schemeClr val="tx1"/>
              </a:buClr>
            </a:pPr>
            <a:r>
              <a:rPr lang="de-DE" altLang="de-DE" dirty="0"/>
              <a:t>Abiturfächer müssen von Q.1 an schriftlich belegt werden</a:t>
            </a:r>
          </a:p>
          <a:p>
            <a:pPr>
              <a:buClr>
                <a:schemeClr val="tx1"/>
              </a:buClr>
            </a:pPr>
            <a:endParaRPr lang="de-DE" alt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C879-0369-4031-B82B-C5CFF3BF928A}" type="slidenum">
              <a:rPr lang="en-US" altLang="de-DE"/>
              <a:pPr/>
              <a:t>21</a:t>
            </a:fld>
            <a:endParaRPr lang="en-US" altLang="de-DE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 u="sng"/>
              <a:t>Konsequenzen</a:t>
            </a:r>
            <a:br>
              <a:rPr lang="de-DE" altLang="de-DE" sz="2400" u="sng"/>
            </a:br>
            <a:r>
              <a:rPr lang="de-DE" altLang="de-DE" sz="2400"/>
              <a:t>der Bedingungen für die Wahl der Abiturfächer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313" y="1314450"/>
            <a:ext cx="8229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z="1800"/>
              <a:t>Folgende Abiturfachkombinationen sind </a:t>
            </a:r>
            <a:r>
              <a:rPr lang="de-DE" altLang="de-DE" sz="1800" b="1"/>
              <a:t>ausgeschlossen</a:t>
            </a:r>
            <a:r>
              <a:rPr lang="de-DE" altLang="de-DE" sz="1800"/>
              <a:t>:</a:t>
            </a:r>
          </a:p>
          <a:p>
            <a:pPr>
              <a:buFontTx/>
              <a:buNone/>
            </a:pPr>
            <a:endParaRPr lang="de-DE" altLang="de-DE" sz="1800"/>
          </a:p>
          <a:p>
            <a:r>
              <a:rPr lang="de-DE" altLang="de-DE" sz="1800" b="1"/>
              <a:t>Zwei Naturwissenschaften</a:t>
            </a:r>
          </a:p>
          <a:p>
            <a:r>
              <a:rPr lang="de-DE" altLang="de-DE" sz="1800" b="1"/>
              <a:t>Naturwissenschaften und Sport</a:t>
            </a:r>
          </a:p>
          <a:p>
            <a:r>
              <a:rPr lang="de-DE" altLang="de-DE" sz="1800" b="1"/>
              <a:t>Naturwissenschaften und Kunst/Musik</a:t>
            </a:r>
          </a:p>
          <a:p>
            <a:endParaRPr lang="de-DE" altLang="de-DE" sz="1800" b="1"/>
          </a:p>
          <a:p>
            <a:endParaRPr lang="de-DE" altLang="de-DE" sz="1800" b="1"/>
          </a:p>
          <a:p>
            <a:pPr>
              <a:buFontTx/>
              <a:buNone/>
            </a:pPr>
            <a:r>
              <a:rPr lang="de-DE" altLang="de-DE" sz="1800"/>
              <a:t>Folgende Kombinationen bedingen </a:t>
            </a:r>
            <a:r>
              <a:rPr lang="de-DE" altLang="de-DE" sz="1800" b="1"/>
              <a:t>Mathematik als Abiturfach</a:t>
            </a:r>
            <a:r>
              <a:rPr lang="de-DE" altLang="de-DE" sz="1800"/>
              <a:t>:</a:t>
            </a:r>
          </a:p>
          <a:p>
            <a:endParaRPr lang="de-DE" altLang="de-DE" sz="1800"/>
          </a:p>
          <a:p>
            <a:r>
              <a:rPr lang="de-DE" altLang="de-DE" sz="1800"/>
              <a:t>Wahl von </a:t>
            </a:r>
            <a:r>
              <a:rPr lang="de-DE" altLang="de-DE" sz="1800" b="1"/>
              <a:t>Kunst</a:t>
            </a:r>
            <a:r>
              <a:rPr lang="de-DE" altLang="de-DE" sz="1800"/>
              <a:t> oder </a:t>
            </a:r>
            <a:r>
              <a:rPr lang="de-DE" altLang="de-DE" sz="1800" b="1"/>
              <a:t>Musik</a:t>
            </a:r>
          </a:p>
          <a:p>
            <a:r>
              <a:rPr lang="de-DE" altLang="de-DE" sz="1800"/>
              <a:t>Wahl von </a:t>
            </a:r>
            <a:r>
              <a:rPr lang="de-DE" altLang="de-DE" sz="1800" b="1"/>
              <a:t>Sport</a:t>
            </a:r>
          </a:p>
          <a:p>
            <a:r>
              <a:rPr lang="de-DE" altLang="de-DE" sz="1800"/>
              <a:t>Wahl</a:t>
            </a:r>
            <a:r>
              <a:rPr lang="de-DE" altLang="de-DE" sz="1800" b="1"/>
              <a:t> </a:t>
            </a:r>
            <a:r>
              <a:rPr lang="de-DE" altLang="de-DE" sz="1800"/>
              <a:t>von</a:t>
            </a:r>
            <a:r>
              <a:rPr lang="de-DE" altLang="de-DE" sz="1800" b="1"/>
              <a:t> zwei Fremdsprachen</a:t>
            </a:r>
          </a:p>
          <a:p>
            <a:r>
              <a:rPr lang="de-DE" altLang="de-DE" sz="1800"/>
              <a:t>Wahl von</a:t>
            </a:r>
            <a:r>
              <a:rPr lang="de-DE" altLang="de-DE" sz="1800" b="1"/>
              <a:t> zwei Gesellschaftswissenschaften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Klausurverpflichtung - Qualifikationsphase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46795" y="1358770"/>
            <a:ext cx="8435280" cy="4934145"/>
          </a:xfrm>
        </p:spPr>
        <p:txBody>
          <a:bodyPr/>
          <a:lstStyle/>
          <a:p>
            <a:r>
              <a:rPr lang="de-DE" dirty="0" smtClean="0"/>
              <a:t>alle Leistungskurse und Abiturfächer</a:t>
            </a:r>
          </a:p>
          <a:p>
            <a:r>
              <a:rPr lang="de-DE" dirty="0" smtClean="0"/>
              <a:t>alle </a:t>
            </a:r>
            <a:r>
              <a:rPr lang="de-DE" dirty="0"/>
              <a:t>Grundkurse, die als Abiturfächer in Frage </a:t>
            </a:r>
            <a:r>
              <a:rPr lang="de-DE" dirty="0" smtClean="0"/>
              <a:t>kommen</a:t>
            </a:r>
            <a:endParaRPr lang="de-DE" dirty="0"/>
          </a:p>
          <a:p>
            <a:r>
              <a:rPr lang="de-DE" dirty="0" smtClean="0"/>
              <a:t>Deutsch</a:t>
            </a:r>
          </a:p>
          <a:p>
            <a:r>
              <a:rPr lang="de-DE" dirty="0" smtClean="0"/>
              <a:t>Mathematik</a:t>
            </a:r>
          </a:p>
          <a:p>
            <a:r>
              <a:rPr lang="de-DE" dirty="0" smtClean="0"/>
              <a:t>eine Fremdsprache (immer die neu einsetzende)</a:t>
            </a:r>
          </a:p>
          <a:p>
            <a:r>
              <a:rPr lang="de-DE" dirty="0" smtClean="0"/>
              <a:t>eine Gesellschaftswissenschaft (oder Religionslehre)</a:t>
            </a:r>
          </a:p>
          <a:p>
            <a:r>
              <a:rPr lang="de-DE" dirty="0" smtClean="0"/>
              <a:t>ein Schwerpunktfach (weitere Fremdsprache oder eine Naturwissenschaft)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je </a:t>
            </a:r>
            <a:r>
              <a:rPr lang="de-DE" dirty="0"/>
              <a:t>2 Klausuren pro </a:t>
            </a:r>
            <a:r>
              <a:rPr lang="de-DE" dirty="0" smtClean="0"/>
              <a:t>Halbjahr</a:t>
            </a:r>
          </a:p>
          <a:p>
            <a:r>
              <a:rPr lang="de-DE" dirty="0" smtClean="0"/>
              <a:t>Q2-2: nur 1.-3. Abiturfach</a:t>
            </a:r>
          </a:p>
          <a:p>
            <a:r>
              <a:rPr lang="de-DE" dirty="0"/>
              <a:t>im 2. Halbjahr der Q1 wird in den modernen Fremdsprachen eine Klausur durch eine gleichwertige mündliche </a:t>
            </a:r>
            <a:r>
              <a:rPr lang="de-DE" dirty="0" smtClean="0"/>
              <a:t>Prüfung </a:t>
            </a:r>
            <a:r>
              <a:rPr lang="de-DE" dirty="0"/>
              <a:t>ersetzt (Prüfung daher nur in einem Klausurfach)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55154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C7E12-BC69-41B9-B534-DE6EB0AED228}" type="slidenum">
              <a:rPr lang="en-US" altLang="de-DE"/>
              <a:pPr/>
              <a:t>23</a:t>
            </a:fld>
            <a:endParaRPr lang="en-US" altLang="de-DE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 dirty="0"/>
              <a:t>Notenstufen ab Jahrgangsstufe Q1</a:t>
            </a:r>
          </a:p>
        </p:txBody>
      </p:sp>
      <p:graphicFrame>
        <p:nvGraphicFramePr>
          <p:cNvPr id="304186" name="Group 58"/>
          <p:cNvGraphicFramePr>
            <a:graphicFrameLocks noGrp="1"/>
          </p:cNvGraphicFramePr>
          <p:nvPr>
            <p:ph type="tbl" idx="1"/>
          </p:nvPr>
        </p:nvGraphicFramePr>
        <p:xfrm>
          <a:off x="566738" y="1314450"/>
          <a:ext cx="8229600" cy="4114801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Punkte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Punkte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Punkte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8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4-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5+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5-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8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Wiederholung </a:t>
            </a:r>
            <a:r>
              <a:rPr lang="de-DE" altLang="de-DE" b="1" dirty="0" smtClean="0"/>
              <a:t>der Q1</a:t>
            </a:r>
            <a:endParaRPr lang="de-DE" altLang="de-DE" b="1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76545" y="1285166"/>
            <a:ext cx="7760205" cy="2908919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de-DE" altLang="de-DE" sz="2000" b="1" dirty="0"/>
              <a:t>auf eigenen </a:t>
            </a:r>
            <a:r>
              <a:rPr lang="de-DE" altLang="de-DE" sz="2000" b="1" dirty="0" smtClean="0"/>
              <a:t>Antrag möglich</a:t>
            </a:r>
            <a:endParaRPr lang="de-DE" altLang="de-DE" sz="2000" dirty="0"/>
          </a:p>
          <a:p>
            <a:r>
              <a:rPr lang="de-DE" altLang="de-DE" sz="1800" dirty="0"/>
              <a:t>falls </a:t>
            </a:r>
            <a:r>
              <a:rPr lang="de-DE" altLang="de-DE" sz="1800" dirty="0" smtClean="0"/>
              <a:t>bereits jetzt die Zulassung zum </a:t>
            </a:r>
            <a:r>
              <a:rPr lang="de-DE" altLang="de-DE" sz="1800" dirty="0"/>
              <a:t>Abitur gefährdet </a:t>
            </a:r>
            <a:r>
              <a:rPr lang="de-DE" altLang="de-DE" sz="1800" dirty="0" smtClean="0"/>
              <a:t>ist</a:t>
            </a:r>
          </a:p>
          <a:p>
            <a:r>
              <a:rPr lang="de-DE" sz="1800" dirty="0"/>
              <a:t>Schriftlicher Antrag auf Wiederholung an die Beratungslehrer</a:t>
            </a:r>
          </a:p>
          <a:p>
            <a:r>
              <a:rPr lang="de-DE" sz="1800" dirty="0"/>
              <a:t>Der Antrag muss vor der </a:t>
            </a:r>
            <a:r>
              <a:rPr lang="de-DE" sz="1800" i="1" u="sng" dirty="0"/>
              <a:t>Zulassungsentscheidung</a:t>
            </a:r>
            <a:r>
              <a:rPr lang="de-DE" sz="1800" dirty="0"/>
              <a:t> bei uns eingehen</a:t>
            </a:r>
          </a:p>
          <a:p>
            <a:r>
              <a:rPr lang="de-DE" sz="1800" dirty="0"/>
              <a:t>Folge: sofortiger Beginn des Unterrichts in der Q1.2, dann Wiederholung der Q2.1</a:t>
            </a:r>
          </a:p>
          <a:p>
            <a:r>
              <a:rPr lang="de-DE" sz="1800" dirty="0" smtClean="0"/>
              <a:t>Vorbedingung</a:t>
            </a:r>
            <a:r>
              <a:rPr lang="de-DE" sz="1800" dirty="0"/>
              <a:t>: noch keine </a:t>
            </a:r>
            <a:r>
              <a:rPr lang="de-DE" sz="1800" dirty="0" err="1"/>
              <a:t>Wdh</a:t>
            </a:r>
            <a:r>
              <a:rPr lang="de-DE" sz="1800" dirty="0"/>
              <a:t>. in der Sek </a:t>
            </a:r>
            <a:r>
              <a:rPr lang="de-DE" sz="1800" dirty="0" smtClean="0"/>
              <a:t>II</a:t>
            </a:r>
          </a:p>
          <a:p>
            <a:pPr>
              <a:buFontTx/>
              <a:buNone/>
            </a:pPr>
            <a:r>
              <a:rPr lang="de-DE" altLang="de-DE" sz="1800" dirty="0" smtClean="0">
                <a:latin typeface="Arial" panose="020B0604020202020204" pitchFamily="34" charset="0"/>
              </a:rPr>
              <a:t>Bei </a:t>
            </a:r>
            <a:r>
              <a:rPr lang="de-DE" altLang="de-DE" sz="1800" dirty="0">
                <a:latin typeface="Arial" panose="020B0604020202020204" pitchFamily="34" charset="0"/>
              </a:rPr>
              <a:t>Rücktritt nach Q.1</a:t>
            </a:r>
          </a:p>
          <a:p>
            <a:pPr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wird die Versetzung in</a:t>
            </a:r>
          </a:p>
          <a:p>
            <a:pPr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die Q1 unwirksam.</a:t>
            </a:r>
          </a:p>
          <a:p>
            <a:endParaRPr lang="de-DE" sz="1800" dirty="0"/>
          </a:p>
          <a:p>
            <a:endParaRPr lang="de-DE" altLang="de-DE" sz="2400" dirty="0"/>
          </a:p>
          <a:p>
            <a:pPr>
              <a:buFontTx/>
              <a:buNone/>
            </a:pPr>
            <a:endParaRPr lang="de-DE" altLang="de-DE" sz="1800" dirty="0"/>
          </a:p>
          <a:p>
            <a:pPr>
              <a:buFontTx/>
              <a:buNone/>
            </a:pPr>
            <a:endParaRPr lang="de-DE" altLang="de-DE" sz="1600" dirty="0">
              <a:latin typeface="Arial" panose="020B0604020202020204" pitchFamily="34" charset="0"/>
            </a:endParaRPr>
          </a:p>
        </p:txBody>
      </p:sp>
      <p:sp>
        <p:nvSpPr>
          <p:cNvPr id="31437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31540" y="4329100"/>
            <a:ext cx="8145905" cy="153017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z="2000" b="1" dirty="0"/>
              <a:t>n</a:t>
            </a:r>
            <a:r>
              <a:rPr lang="de-DE" altLang="de-DE" sz="2000" b="1" dirty="0" smtClean="0"/>
              <a:t>otwendig,</a:t>
            </a:r>
            <a:endParaRPr lang="de-DE" altLang="de-DE" sz="2000" dirty="0"/>
          </a:p>
          <a:p>
            <a:r>
              <a:rPr lang="de-DE" altLang="de-DE" sz="1800" dirty="0"/>
              <a:t>falls die </a:t>
            </a:r>
            <a:r>
              <a:rPr lang="de-DE" altLang="de-DE" sz="1800" dirty="0" smtClean="0"/>
              <a:t>Zulassung zum </a:t>
            </a:r>
            <a:r>
              <a:rPr lang="de-DE" altLang="de-DE" sz="1800" dirty="0"/>
              <a:t>Abitur nicht </a:t>
            </a:r>
            <a:r>
              <a:rPr lang="de-DE" altLang="de-DE" sz="1800" dirty="0" smtClean="0"/>
              <a:t>mehr möglich ist</a:t>
            </a:r>
          </a:p>
          <a:p>
            <a:r>
              <a:rPr lang="de-DE" altLang="de-DE" sz="1800" dirty="0" smtClean="0"/>
              <a:t>falls </a:t>
            </a:r>
            <a:r>
              <a:rPr lang="de-DE" altLang="de-DE" sz="1800" dirty="0"/>
              <a:t>die Abiturprüfung nicht bestanden ist</a:t>
            </a:r>
          </a:p>
          <a:p>
            <a:pPr>
              <a:buFontTx/>
              <a:buNone/>
            </a:pPr>
            <a:endParaRPr lang="de-DE" altLang="de-DE" sz="1800" dirty="0"/>
          </a:p>
          <a:p>
            <a:pPr>
              <a:buFontTx/>
              <a:buNone/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2302979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rgbClr val="262626"/>
                </a:solidFill>
                <a:latin typeface="+mn-lt"/>
              </a:rPr>
              <a:t>Konsequenzen einer Wiederholung</a:t>
            </a:r>
            <a:endParaRPr lang="de-DE" b="1" dirty="0">
              <a:solidFill>
                <a:srgbClr val="262626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1530" y="1538790"/>
            <a:ext cx="8579297" cy="2925325"/>
          </a:xfrm>
        </p:spPr>
        <p:txBody>
          <a:bodyPr>
            <a:normAutofit/>
          </a:bodyPr>
          <a:lstStyle/>
          <a:p>
            <a:r>
              <a:rPr lang="de-DE" dirty="0" err="1">
                <a:sym typeface="Wingdings" panose="05000000000000000000" pitchFamily="2" charset="2"/>
              </a:rPr>
              <a:t>g</a:t>
            </a:r>
            <a:r>
              <a:rPr lang="de-DE" dirty="0" err="1" smtClean="0">
                <a:sym typeface="Wingdings" panose="05000000000000000000" pitchFamily="2" charset="2"/>
              </a:rPr>
              <a:t>fs</a:t>
            </a:r>
            <a:r>
              <a:rPr lang="de-DE" dirty="0" smtClean="0">
                <a:sym typeface="Wingdings" panose="05000000000000000000" pitchFamily="2" charset="2"/>
              </a:rPr>
              <a:t>. Änderung fachlicher Inhalte und/oder Schwerpunkte für den darauf folgenden Abiturjahrgang (abiturrelevante Themen: </a:t>
            </a:r>
            <a:r>
              <a:rPr lang="de-DE" dirty="0" err="1" smtClean="0">
                <a:solidFill>
                  <a:srgbClr val="262626"/>
                </a:solidFill>
                <a:sym typeface="Wingdings" panose="05000000000000000000" pitchFamily="2" charset="2"/>
              </a:rPr>
              <a:t>www.schulministerium.nrw.de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</a:p>
          <a:p>
            <a:pPr marL="36576" indent="0">
              <a:buNone/>
            </a:pPr>
            <a:endParaRPr lang="de-DE" sz="2400" dirty="0" smtClean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i</a:t>
            </a:r>
            <a:r>
              <a:rPr lang="de-DE" dirty="0" smtClean="0">
                <a:sym typeface="Wingdings" panose="05000000000000000000" pitchFamily="2" charset="2"/>
              </a:rPr>
              <a:t>m Unterricht nicht besprochene Themen müssen </a:t>
            </a:r>
            <a:r>
              <a:rPr lang="de-DE" u="sng" dirty="0" smtClean="0">
                <a:sym typeface="Wingdings" panose="05000000000000000000" pitchFamily="2" charset="2"/>
              </a:rPr>
              <a:t>selbstständig</a:t>
            </a:r>
            <a:r>
              <a:rPr lang="de-DE" dirty="0" smtClean="0">
                <a:sym typeface="Wingdings" panose="05000000000000000000" pitchFamily="2" charset="2"/>
              </a:rPr>
              <a:t> nachgearbeitet werden</a:t>
            </a:r>
          </a:p>
          <a:p>
            <a:pPr marL="36576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Rücksprache mit neuen Fachlehrern erforderlich</a:t>
            </a:r>
          </a:p>
        </p:txBody>
      </p:sp>
    </p:spTree>
    <p:extLst>
      <p:ext uri="{BB962C8B-B14F-4D97-AF65-F5344CB8AC3E}">
        <p14:creationId xmlns:p14="http://schemas.microsoft.com/office/powerpoint/2010/main" val="405956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de-DE" altLang="de-DE" sz="2800" b="1"/>
              <a:t>Abschlüsse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23850" y="1196975"/>
            <a:ext cx="8496300" cy="1295400"/>
          </a:xfrm>
          <a:prstGeom prst="rect">
            <a:avLst/>
          </a:prstGeom>
          <a:solidFill>
            <a:srgbClr val="C3FFD4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de-DE" sz="2400" b="1" dirty="0">
              <a:latin typeface="+mj-lt"/>
              <a:ea typeface="+mn-ea"/>
            </a:endParaRPr>
          </a:p>
          <a:p>
            <a:pPr algn="ctr" eaLnBrk="1" hangingPunct="1">
              <a:defRPr/>
            </a:pPr>
            <a:r>
              <a:rPr lang="de-DE" sz="2400" b="1" dirty="0">
                <a:latin typeface="+mj-lt"/>
                <a:ea typeface="+mn-ea"/>
              </a:rPr>
              <a:t>Abitur = Allgemeine Hochschulreife</a:t>
            </a:r>
          </a:p>
          <a:p>
            <a:pPr algn="ctr" eaLnBrk="1" hangingPunct="1">
              <a:defRPr/>
            </a:pPr>
            <a:r>
              <a:rPr lang="de-DE" sz="2400" dirty="0">
                <a:latin typeface="Arial" charset="0"/>
                <a:ea typeface="MS PGothic" charset="0"/>
                <a:cs typeface="MS PGothic" charset="0"/>
              </a:rPr>
              <a:t>nach dem 2. Jahr der Qualifikationsphase, Q2</a:t>
            </a:r>
          </a:p>
          <a:p>
            <a:pPr algn="ctr" eaLnBrk="1" hangingPunct="1">
              <a:defRPr/>
            </a:pPr>
            <a:endParaRPr lang="de-DE" sz="2400" dirty="0">
              <a:latin typeface="+mj-lt"/>
              <a:ea typeface="+mn-ea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23850" y="4508500"/>
            <a:ext cx="8496300" cy="1512888"/>
          </a:xfrm>
          <a:prstGeom prst="rect">
            <a:avLst/>
          </a:prstGeom>
          <a:solidFill>
            <a:srgbClr val="FFB707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/>
              <a:t>Mittlerer Schulabschluss „Mittlere Reife“ (Gymnasiasten)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	nach Einführungsphase (EF) bei Versetzung in Q1</a:t>
            </a:r>
            <a:endParaRPr lang="de-DE" altLang="de-DE" sz="2000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619250" y="2781300"/>
            <a:ext cx="4968875" cy="900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de-DE" sz="2400" dirty="0">
              <a:latin typeface="+mn-lt"/>
              <a:ea typeface="+mn-ea"/>
            </a:endParaRP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323850" y="2708275"/>
            <a:ext cx="8496300" cy="1512888"/>
          </a:xfrm>
          <a:prstGeom prst="rect">
            <a:avLst/>
          </a:prstGeom>
          <a:solidFill>
            <a:srgbClr val="8EFFD4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/>
              <a:t>Schulischer Teil der Fachhochschulreife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/>
              <a:t>+ Praktikum (1 Jahr) </a:t>
            </a:r>
            <a:r>
              <a:rPr lang="de-DE" altLang="de-DE" sz="2400" b="1">
                <a:sym typeface="Wingdings" panose="05000000000000000000" pitchFamily="2" charset="2"/>
              </a:rPr>
              <a:t> Fachabitur</a:t>
            </a:r>
            <a:r>
              <a:rPr lang="de-DE" altLang="de-DE" sz="2400" b="1"/>
              <a:t/>
            </a:r>
            <a:br>
              <a:rPr lang="de-DE" altLang="de-DE" sz="2400" b="1"/>
            </a:br>
            <a:r>
              <a:rPr lang="de-DE" altLang="de-DE" sz="2400"/>
              <a:t>nach dem 1. Jahr der Qualifikationsphase, Q1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ggf. erst später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B9FE-16C3-490E-8C82-38E23EB5ADB6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0DA4-DB8E-4975-9249-05E31674D436}" type="slidenum">
              <a:rPr lang="en-US" altLang="de-DE" smtClean="0"/>
              <a:pPr/>
              <a:t>26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4946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3494-E7B0-4998-ADB5-1C86E23C6129}" type="slidenum">
              <a:rPr lang="en-US" altLang="de-DE"/>
              <a:pPr/>
              <a:t>27</a:t>
            </a:fld>
            <a:endParaRPr lang="en-US" altLang="de-DE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279400"/>
            <a:ext cx="8483600" cy="606425"/>
          </a:xfrm>
        </p:spPr>
        <p:txBody>
          <a:bodyPr/>
          <a:lstStyle/>
          <a:p>
            <a:r>
              <a:rPr lang="de-DE" altLang="de-DE" sz="1800" b="1" dirty="0"/>
              <a:t>Fachhochschulreife nach Jahrgangsstufe Q1 (schulischer Teil)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424862" cy="4600575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de-DE" sz="1800" dirty="0"/>
              <a:t>Aus </a:t>
            </a:r>
            <a:r>
              <a:rPr lang="de-DE" altLang="de-DE" sz="1800" u="sng" dirty="0"/>
              <a:t>zwei aufeinander folgenden Halbjahren</a:t>
            </a:r>
            <a:r>
              <a:rPr lang="de-DE" altLang="de-DE" sz="18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800" dirty="0"/>
              <a:t>   4 Leistungskurse und 11 Grundkurse.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800" dirty="0"/>
              <a:t>     Darunter </a:t>
            </a:r>
            <a:r>
              <a:rPr lang="de-DE" altLang="de-DE" sz="1800" u="sng" dirty="0"/>
              <a:t>je zwei Kurse</a:t>
            </a:r>
            <a:r>
              <a:rPr lang="de-DE" altLang="de-DE" sz="1800" dirty="0"/>
              <a:t> in: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800" dirty="0"/>
              <a:t>                                          Deutsch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800" dirty="0"/>
              <a:t>                                          einer fortgeführten Fremdsprache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800" dirty="0"/>
              <a:t>                                          einer Gesellschaftswissenschaft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800" dirty="0"/>
              <a:t>                                          Mathematik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z="1800" dirty="0"/>
              <a:t>                                          klassische  Naturwissenschaft (BI,PH,CH)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altLang="de-DE" sz="1800" dirty="0"/>
          </a:p>
          <a:p>
            <a:pPr>
              <a:lnSpc>
                <a:spcPct val="90000"/>
              </a:lnSpc>
            </a:pPr>
            <a:r>
              <a:rPr lang="de-DE" altLang="de-DE" sz="1800" dirty="0"/>
              <a:t>In vier Leistungskursen 40 Punkte der zweifachen Wertung            (durchschnittlich 5 Punkte)</a:t>
            </a:r>
          </a:p>
          <a:p>
            <a:pPr>
              <a:lnSpc>
                <a:spcPct val="90000"/>
              </a:lnSpc>
            </a:pPr>
            <a:r>
              <a:rPr lang="de-DE" altLang="de-DE" sz="1800" dirty="0"/>
              <a:t>In 11 Grundkursen mindestens 55 Punkte der einfachen Wertung</a:t>
            </a:r>
          </a:p>
          <a:p>
            <a:pPr>
              <a:lnSpc>
                <a:spcPct val="90000"/>
              </a:lnSpc>
            </a:pPr>
            <a:r>
              <a:rPr lang="de-DE" altLang="de-DE" sz="1800" dirty="0"/>
              <a:t>M</a:t>
            </a:r>
            <a:r>
              <a:rPr lang="de-DE" altLang="de-DE" sz="1800" dirty="0" smtClean="0"/>
              <a:t>aximal </a:t>
            </a:r>
            <a:r>
              <a:rPr lang="de-DE" altLang="de-DE" sz="1800" dirty="0"/>
              <a:t>zwei Defizite (</a:t>
            </a:r>
            <a:r>
              <a:rPr lang="en-US" altLang="de-DE" sz="1800" dirty="0">
                <a:cs typeface="Times New Roman" panose="02020603050405020304" pitchFamily="18" charset="0"/>
              </a:rPr>
              <a:t>&lt; 5 </a:t>
            </a:r>
            <a:r>
              <a:rPr lang="en-US" altLang="de-DE" sz="1800" dirty="0" err="1">
                <a:cs typeface="Times New Roman" panose="02020603050405020304" pitchFamily="18" charset="0"/>
              </a:rPr>
              <a:t>Punkte</a:t>
            </a:r>
            <a:r>
              <a:rPr lang="en-US" altLang="de-DE" sz="1800" dirty="0">
                <a:cs typeface="Times New Roman" panose="02020603050405020304" pitchFamily="18" charset="0"/>
              </a:rPr>
              <a:t>) </a:t>
            </a:r>
            <a:r>
              <a:rPr lang="en-US" altLang="de-DE" sz="1800" dirty="0" err="1">
                <a:cs typeface="Times New Roman" panose="02020603050405020304" pitchFamily="18" charset="0"/>
              </a:rPr>
              <a:t>im</a:t>
            </a:r>
            <a:r>
              <a:rPr lang="en-US" altLang="de-DE" sz="1800" dirty="0">
                <a:cs typeface="Times New Roman" panose="02020603050405020304" pitchFamily="18" charset="0"/>
              </a:rPr>
              <a:t> LK-</a:t>
            </a:r>
            <a:r>
              <a:rPr lang="en-US" altLang="de-DE" sz="1800" dirty="0" err="1">
                <a:cs typeface="Times New Roman" panose="02020603050405020304" pitchFamily="18" charset="0"/>
              </a:rPr>
              <a:t>Bereich</a:t>
            </a:r>
            <a:endParaRPr lang="en-US" altLang="de-DE" sz="1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de-DE" sz="1800" dirty="0">
                <a:cs typeface="Times New Roman" panose="02020603050405020304" pitchFamily="18" charset="0"/>
              </a:rPr>
              <a:t>M</a:t>
            </a:r>
            <a:r>
              <a:rPr lang="en-US" altLang="de-DE" sz="1800" dirty="0" smtClean="0">
                <a:cs typeface="Times New Roman" panose="02020603050405020304" pitchFamily="18" charset="0"/>
              </a:rPr>
              <a:t>aximal </a:t>
            </a:r>
            <a:r>
              <a:rPr lang="en-US" altLang="de-DE" sz="1800" dirty="0" err="1">
                <a:cs typeface="Times New Roman" panose="02020603050405020304" pitchFamily="18" charset="0"/>
              </a:rPr>
              <a:t>vier</a:t>
            </a:r>
            <a:r>
              <a:rPr lang="en-US" altLang="de-DE" sz="1800" dirty="0">
                <a:cs typeface="Times New Roman" panose="02020603050405020304" pitchFamily="18" charset="0"/>
              </a:rPr>
              <a:t> </a:t>
            </a:r>
            <a:r>
              <a:rPr lang="en-US" altLang="de-DE" sz="1800" dirty="0" err="1">
                <a:cs typeface="Times New Roman" panose="02020603050405020304" pitchFamily="18" charset="0"/>
              </a:rPr>
              <a:t>Defizite</a:t>
            </a:r>
            <a:r>
              <a:rPr lang="en-US" altLang="de-DE" sz="1800" dirty="0">
                <a:cs typeface="Times New Roman" panose="02020603050405020304" pitchFamily="18" charset="0"/>
              </a:rPr>
              <a:t> (&lt; 5 </a:t>
            </a:r>
            <a:r>
              <a:rPr lang="en-US" altLang="de-DE" sz="1800" dirty="0" err="1">
                <a:cs typeface="Times New Roman" panose="02020603050405020304" pitchFamily="18" charset="0"/>
              </a:rPr>
              <a:t>Punkte</a:t>
            </a:r>
            <a:r>
              <a:rPr lang="en-US" altLang="de-DE" sz="1800" dirty="0">
                <a:cs typeface="Times New Roman" panose="02020603050405020304" pitchFamily="18" charset="0"/>
              </a:rPr>
              <a:t>) </a:t>
            </a:r>
            <a:r>
              <a:rPr lang="en-US" altLang="de-DE" sz="1800" dirty="0" err="1">
                <a:cs typeface="Times New Roman" panose="02020603050405020304" pitchFamily="18" charset="0"/>
              </a:rPr>
              <a:t>im</a:t>
            </a:r>
            <a:r>
              <a:rPr lang="en-US" altLang="de-DE" sz="1800" dirty="0">
                <a:cs typeface="Times New Roman" panose="02020603050405020304" pitchFamily="18" charset="0"/>
              </a:rPr>
              <a:t> GK-</a:t>
            </a:r>
            <a:r>
              <a:rPr lang="en-US" altLang="de-DE" sz="1800" dirty="0" err="1">
                <a:cs typeface="Times New Roman" panose="02020603050405020304" pitchFamily="18" charset="0"/>
              </a:rPr>
              <a:t>Bereich</a:t>
            </a:r>
            <a:endParaRPr lang="en-US" altLang="de-DE" sz="1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de-DE" altLang="de-DE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b="1" dirty="0" smtClean="0"/>
              <a:t>Weitere Termine (</a:t>
            </a:r>
            <a:r>
              <a:rPr lang="de-DE" altLang="de-DE" b="1" dirty="0"/>
              <a:t>K</a:t>
            </a:r>
            <a:r>
              <a:rPr lang="de-DE" altLang="de-DE" sz="2800" b="1" dirty="0" smtClean="0"/>
              <a:t>alender Homepage)</a:t>
            </a:r>
            <a:endParaRPr lang="de-DE" altLang="de-DE" sz="2800" b="1" dirty="0"/>
          </a:p>
        </p:txBody>
      </p:sp>
      <p:sp>
        <p:nvSpPr>
          <p:cNvPr id="27651" name="Inhaltsplatzhalter 2"/>
          <p:cNvSpPr>
            <a:spLocks noGrp="1"/>
          </p:cNvSpPr>
          <p:nvPr>
            <p:ph idx="1"/>
          </p:nvPr>
        </p:nvSpPr>
        <p:spPr>
          <a:xfrm>
            <a:off x="377508" y="1493785"/>
            <a:ext cx="8658225" cy="4077230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de-DE" sz="1800" b="1" dirty="0" err="1" smtClean="0"/>
              <a:t>Umwahlen</a:t>
            </a:r>
            <a:endParaRPr lang="de-DE" sz="1800" b="1" dirty="0"/>
          </a:p>
          <a:p>
            <a:pPr marL="0" indent="0">
              <a:buNone/>
            </a:pPr>
            <a:r>
              <a:rPr lang="de-DE" sz="1800" dirty="0" err="1"/>
              <a:t>Umwahlfristen</a:t>
            </a:r>
            <a:r>
              <a:rPr lang="de-DE" sz="1800" dirty="0"/>
              <a:t> für Q1.1 </a:t>
            </a:r>
            <a:r>
              <a:rPr lang="de-DE" sz="1800" dirty="0" smtClean="0"/>
              <a:t>abgeschlossen</a:t>
            </a:r>
            <a:endParaRPr lang="de-DE" sz="1800" b="1" dirty="0"/>
          </a:p>
          <a:p>
            <a:pPr marL="0" indent="0">
              <a:buNone/>
            </a:pPr>
            <a:r>
              <a:rPr lang="de-DE" sz="1800" dirty="0" err="1"/>
              <a:t>Umwahlfristen</a:t>
            </a:r>
            <a:r>
              <a:rPr lang="de-DE" sz="1800" b="1" dirty="0"/>
              <a:t> </a:t>
            </a:r>
            <a:r>
              <a:rPr lang="de-DE" sz="1800" dirty="0"/>
              <a:t>für Q1.2 in den letzten 14 Tagen des 1. Halbjahres </a:t>
            </a:r>
          </a:p>
          <a:p>
            <a:pPr marL="0" indent="0">
              <a:buNone/>
            </a:pPr>
            <a:endParaRPr lang="de-DE" sz="800" b="1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800" b="1" dirty="0" smtClean="0">
                <a:ea typeface="ＭＳ Ｐゴシック" charset="-128"/>
              </a:rPr>
              <a:t>12.09.22: </a:t>
            </a:r>
            <a:r>
              <a:rPr lang="de-DE" altLang="de-DE" sz="1800" dirty="0" smtClean="0">
                <a:ea typeface="ＭＳ Ｐゴシック" charset="-128"/>
              </a:rPr>
              <a:t>Beginn Klausurphase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800" b="1" dirty="0" smtClean="0">
                <a:ea typeface="ＭＳ Ｐゴシック" charset="-128"/>
              </a:rPr>
              <a:t>15.09.22: </a:t>
            </a:r>
            <a:r>
              <a:rPr lang="de-DE" altLang="de-DE" sz="1800" dirty="0" smtClean="0">
                <a:ea typeface="ＭＳ Ｐゴシック" charset="-128"/>
              </a:rPr>
              <a:t>Schülerratssitzung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800" b="1" dirty="0" smtClean="0">
                <a:ea typeface="ＭＳ Ｐゴシック" charset="-128"/>
              </a:rPr>
              <a:t>27.10.22, ab </a:t>
            </a:r>
            <a:r>
              <a:rPr lang="de-DE" altLang="de-DE" sz="1800" b="1" dirty="0">
                <a:ea typeface="ＭＳ Ｐゴシック" charset="-128"/>
              </a:rPr>
              <a:t>12.30 Uhr: </a:t>
            </a:r>
            <a:r>
              <a:rPr lang="de-DE" altLang="de-DE" sz="1800" dirty="0" smtClean="0">
                <a:ea typeface="ＭＳ Ｐゴシック" charset="-128"/>
              </a:rPr>
              <a:t> Elternsprechtag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800" b="1" dirty="0" smtClean="0">
                <a:ea typeface="ＭＳ Ｐゴシック" charset="-128"/>
              </a:rPr>
              <a:t>28.10.22: </a:t>
            </a:r>
            <a:r>
              <a:rPr lang="de-DE" altLang="de-DE" sz="1800" dirty="0" smtClean="0">
                <a:ea typeface="ＭＳ Ｐゴシック" charset="-128"/>
              </a:rPr>
              <a:t>Ende </a:t>
            </a:r>
            <a:r>
              <a:rPr lang="de-DE" altLang="de-DE" sz="1800" dirty="0">
                <a:ea typeface="ＭＳ Ｐゴシック" charset="-128"/>
              </a:rPr>
              <a:t>1.Kursabschnitt (Quartalsnoten</a:t>
            </a:r>
            <a:r>
              <a:rPr lang="de-DE" altLang="de-DE" sz="1800" dirty="0" smtClean="0">
                <a:ea typeface="ＭＳ Ｐゴシック" charset="-128"/>
              </a:rPr>
              <a:t>)</a:t>
            </a:r>
            <a:endParaRPr lang="de-DE" altLang="de-DE" sz="1800" dirty="0">
              <a:ea typeface="ＭＳ Ｐゴシック" charset="-128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800" b="1" dirty="0" smtClean="0">
                <a:ea typeface="ＭＳ Ｐゴシック" charset="-128"/>
              </a:rPr>
              <a:t>20.01.23:  </a:t>
            </a:r>
            <a:r>
              <a:rPr lang="de-DE" altLang="de-DE" sz="1800" dirty="0" smtClean="0">
                <a:ea typeface="ＭＳ Ｐゴシック" charset="-128"/>
              </a:rPr>
              <a:t>Ende </a:t>
            </a:r>
            <a:r>
              <a:rPr lang="de-DE" altLang="de-DE" sz="1800" dirty="0">
                <a:ea typeface="ＭＳ Ｐゴシック" charset="-128"/>
              </a:rPr>
              <a:t>des 1.HJ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endParaRPr lang="de-DE" altLang="de-DE" sz="800" dirty="0">
              <a:ea typeface="ＭＳ Ｐゴシック" charset="-128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de-DE" sz="1800" dirty="0"/>
              <a:t>Die endgültige </a:t>
            </a:r>
            <a:r>
              <a:rPr lang="de-DE" sz="1800" b="1" dirty="0"/>
              <a:t>Festlegung des 3. und 4. Abiturfachs </a:t>
            </a:r>
            <a:r>
              <a:rPr lang="de-DE" sz="1800" dirty="0"/>
              <a:t>findet erst zu Beginn der Q2 statt</a:t>
            </a:r>
            <a:r>
              <a:rPr lang="de-DE" sz="1800" dirty="0" smtClean="0"/>
              <a:t>.</a:t>
            </a:r>
            <a:endParaRPr lang="de-DE" altLang="de-DE" sz="1800" dirty="0">
              <a:ea typeface="ＭＳ Ｐゴシック" charset="-128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83A4-DCE6-48E7-9C97-67561C612E9B}" type="datetime2">
              <a:rPr lang="de-DE" altLang="de-DE" smtClean="0"/>
              <a:t>Donnerstag, 25. August 22</a:t>
            </a:fld>
            <a:endParaRPr lang="en-US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0DA4-DB8E-4975-9249-05E31674D436}" type="slidenum">
              <a:rPr lang="en-US" altLang="de-DE" smtClean="0"/>
              <a:pPr/>
              <a:t>28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0591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04-8962-4B2F-AAED-5D2203960409}" type="slidenum">
              <a:rPr lang="en-US" altLang="de-DE"/>
              <a:pPr/>
              <a:t>29</a:t>
            </a:fld>
            <a:endParaRPr lang="en-US" altLang="de-DE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313" y="1314450"/>
            <a:ext cx="8480425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de-DE" altLang="de-DE" sz="4400" dirty="0">
                <a:latin typeface="Arial" panose="020B0604020202020204" pitchFamily="34" charset="0"/>
              </a:rPr>
              <a:t>Danke </a:t>
            </a:r>
            <a:r>
              <a:rPr lang="de-DE" altLang="de-DE" sz="4400" dirty="0" smtClean="0">
                <a:latin typeface="Arial" panose="020B0604020202020204" pitchFamily="34" charset="0"/>
              </a:rPr>
              <a:t>für Ihre Aufmerksamkeit!</a:t>
            </a:r>
            <a:endParaRPr lang="de-DE" altLang="de-DE" sz="4400" dirty="0"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endParaRPr lang="de-DE" altLang="de-DE" sz="4400" dirty="0"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</a:rPr>
              <a:t>Bei Fragen </a:t>
            </a:r>
            <a:r>
              <a:rPr lang="de-DE" altLang="de-DE" sz="2400" dirty="0" smtClean="0">
                <a:latin typeface="Arial" panose="020B0604020202020204" pitchFamily="34" charset="0"/>
              </a:rPr>
              <a:t>wenden Sie sich </a:t>
            </a:r>
            <a:r>
              <a:rPr lang="de-DE" altLang="de-DE" sz="2400" dirty="0">
                <a:latin typeface="Arial" panose="020B0604020202020204" pitchFamily="34" charset="0"/>
              </a:rPr>
              <a:t>an </a:t>
            </a:r>
          </a:p>
          <a:p>
            <a:pPr algn="ctr">
              <a:buNone/>
            </a:pPr>
            <a:r>
              <a:rPr lang="de-DE" altLang="de-DE" sz="2400" dirty="0"/>
              <a:t>Frau </a:t>
            </a:r>
            <a:r>
              <a:rPr lang="de-DE" altLang="de-DE" sz="2400" dirty="0" smtClean="0"/>
              <a:t>Salz </a:t>
            </a:r>
            <a:r>
              <a:rPr lang="de-DE" altLang="de-DE" sz="2400" dirty="0"/>
              <a:t>&amp; </a:t>
            </a:r>
            <a:r>
              <a:rPr lang="de-DE" altLang="de-DE" sz="2400" dirty="0" smtClean="0"/>
              <a:t>Herrn Dr. Sander</a:t>
            </a:r>
            <a:endParaRPr lang="de-DE" altLang="de-DE" sz="2400" dirty="0">
              <a:ea typeface="Verdana"/>
            </a:endParaRPr>
          </a:p>
          <a:p>
            <a:pPr algn="ctr">
              <a:buFontTx/>
              <a:buNone/>
            </a:pPr>
            <a:r>
              <a:rPr lang="de-DE" altLang="de-DE" b="1" dirty="0" smtClean="0"/>
              <a:t>Raum 106</a:t>
            </a:r>
          </a:p>
          <a:p>
            <a:pPr algn="ctr">
              <a:buFontTx/>
              <a:buNone/>
            </a:pPr>
            <a:r>
              <a:rPr lang="de-DE" altLang="de-DE" b="1" dirty="0" smtClean="0">
                <a:hlinkClick r:id="rId2"/>
              </a:rPr>
              <a:t>salz@europagymnasium.eu</a:t>
            </a:r>
            <a:endParaRPr lang="de-DE" altLang="de-DE" b="1" dirty="0" smtClean="0"/>
          </a:p>
          <a:p>
            <a:pPr algn="ctr">
              <a:buFontTx/>
              <a:buNone/>
            </a:pPr>
            <a:r>
              <a:rPr lang="de-DE" altLang="de-DE" b="1" dirty="0" smtClean="0">
                <a:hlinkClick r:id="rId3"/>
              </a:rPr>
              <a:t>sander@europagymnasium.eu</a:t>
            </a:r>
            <a:endParaRPr lang="de-DE" altLang="de-DE" b="1" dirty="0" smtClean="0"/>
          </a:p>
          <a:p>
            <a:pPr algn="ctr">
              <a:buFontTx/>
              <a:buNone/>
            </a:pPr>
            <a:endParaRPr lang="de-DE" altLang="de-DE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Bild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6815" y="3564015"/>
            <a:ext cx="2793182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F092C734-85E4-45B8-B381-8274982AD919}"/>
              </a:ext>
            </a:extLst>
          </p:cNvPr>
          <p:cNvSpPr txBox="1"/>
          <p:nvPr/>
        </p:nvSpPr>
        <p:spPr>
          <a:xfrm>
            <a:off x="865968" y="705173"/>
            <a:ext cx="72164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/>
              <a:t>Herzlich willkommen!</a:t>
            </a:r>
          </a:p>
          <a:p>
            <a:pPr algn="ctr"/>
            <a:r>
              <a:rPr lang="de-DE" sz="4000" b="1" dirty="0">
                <a:solidFill>
                  <a:srgbClr val="92D050"/>
                </a:solidFill>
              </a:rPr>
              <a:t>Studien- und Berufsorientierung </a:t>
            </a:r>
          </a:p>
          <a:p>
            <a:pPr algn="ctr"/>
            <a:r>
              <a:rPr lang="de-DE" sz="4000" b="1" dirty="0">
                <a:solidFill>
                  <a:srgbClr val="92D050"/>
                </a:solidFill>
              </a:rPr>
              <a:t>in der Q1</a:t>
            </a:r>
          </a:p>
        </p:txBody>
      </p:sp>
    </p:spTree>
    <p:extLst>
      <p:ext uri="{BB962C8B-B14F-4D97-AF65-F5344CB8AC3E}">
        <p14:creationId xmlns:p14="http://schemas.microsoft.com/office/powerpoint/2010/main" val="3077785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Bild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6819"/>
            <a:ext cx="1689497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hteck 1"/>
          <p:cNvSpPr/>
          <p:nvPr/>
        </p:nvSpPr>
        <p:spPr>
          <a:xfrm>
            <a:off x="1613803" y="287525"/>
            <a:ext cx="5576888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624D38">
                    <a:lumMod val="75000"/>
                  </a:srgbClr>
                </a:solidFill>
                <a:latin typeface="+mj-lt"/>
                <a:ea typeface="+mj-ea"/>
                <a:cs typeface="+mj-cs"/>
              </a:rPr>
              <a:t>Studien- und Berufsorientierung am Gymnasium Kerpen</a:t>
            </a:r>
            <a:endParaRPr lang="de-DE" sz="28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507" name="Rechteck 2"/>
          <p:cNvSpPr>
            <a:spLocks noChangeArrowheads="1"/>
          </p:cNvSpPr>
          <p:nvPr/>
        </p:nvSpPr>
        <p:spPr bwMode="auto">
          <a:xfrm>
            <a:off x="373457" y="1789119"/>
            <a:ext cx="8113978" cy="387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338" defTabSz="685800">
              <a:spcBef>
                <a:spcPts val="600"/>
              </a:spcBef>
              <a:spcAft>
                <a:spcPts val="2400"/>
              </a:spcAft>
              <a:buSzPct val="80000"/>
            </a:pPr>
            <a:r>
              <a:rPr lang="de-DE" sz="2800" b="1" dirty="0">
                <a:solidFill>
                  <a:srgbClr val="624D38"/>
                </a:solidFill>
                <a:latin typeface="Century Gothic" pitchFamily="34" charset="0"/>
              </a:rPr>
              <a:t>Beratungsmöglichkeiten generell:</a:t>
            </a:r>
          </a:p>
          <a:p>
            <a:pPr marL="376238" indent="-342900" defTabSz="685800">
              <a:spcBef>
                <a:spcPts val="6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de-DE" b="1" dirty="0">
                <a:solidFill>
                  <a:srgbClr val="624D38"/>
                </a:solidFill>
                <a:latin typeface="Century Gothic" pitchFamily="34" charset="0"/>
              </a:rPr>
              <a:t>Berufsorientierungsteam</a:t>
            </a:r>
            <a:r>
              <a:rPr lang="de-DE" dirty="0">
                <a:solidFill>
                  <a:srgbClr val="624D38"/>
                </a:solidFill>
                <a:latin typeface="Century Gothic" pitchFamily="34" charset="0"/>
              </a:rPr>
              <a:t> (Frau Frank, </a:t>
            </a:r>
            <a:r>
              <a:rPr lang="de-DE" b="1" dirty="0">
                <a:solidFill>
                  <a:srgbClr val="624D38"/>
                </a:solidFill>
                <a:latin typeface="Century Gothic" pitchFamily="34" charset="0"/>
              </a:rPr>
              <a:t>Herr </a:t>
            </a:r>
            <a:r>
              <a:rPr lang="de-DE" b="1" dirty="0" err="1">
                <a:solidFill>
                  <a:srgbClr val="624D38"/>
                </a:solidFill>
                <a:latin typeface="Century Gothic" pitchFamily="34" charset="0"/>
              </a:rPr>
              <a:t>Herbertz</a:t>
            </a:r>
            <a:r>
              <a:rPr lang="de-DE" dirty="0">
                <a:solidFill>
                  <a:srgbClr val="624D38"/>
                </a:solidFill>
                <a:latin typeface="Century Gothic" pitchFamily="34" charset="0"/>
              </a:rPr>
              <a:t>, </a:t>
            </a:r>
            <a:r>
              <a:rPr lang="de-DE" b="1" dirty="0">
                <a:solidFill>
                  <a:srgbClr val="624D38"/>
                </a:solidFill>
                <a:latin typeface="Century Gothic" pitchFamily="34" charset="0"/>
              </a:rPr>
              <a:t>Herr Klee, </a:t>
            </a:r>
            <a:r>
              <a:rPr lang="de-DE" dirty="0">
                <a:solidFill>
                  <a:srgbClr val="624D38"/>
                </a:solidFill>
                <a:latin typeface="Century Gothic" pitchFamily="34" charset="0"/>
              </a:rPr>
              <a:t>Frau Lentzen-Burmester, Frau Zuber, Herr </a:t>
            </a:r>
            <a:r>
              <a:rPr lang="de-DE" dirty="0" err="1">
                <a:solidFill>
                  <a:srgbClr val="624D38"/>
                </a:solidFill>
                <a:latin typeface="Century Gothic" pitchFamily="34" charset="0"/>
              </a:rPr>
              <a:t>Rüthlein</a:t>
            </a:r>
            <a:r>
              <a:rPr lang="de-DE" dirty="0">
                <a:solidFill>
                  <a:srgbClr val="624D38"/>
                </a:solidFill>
                <a:latin typeface="Century Gothic" pitchFamily="34" charset="0"/>
              </a:rPr>
              <a:t>) &gt;Sprechstunden nach Vereinbarung</a:t>
            </a:r>
          </a:p>
          <a:p>
            <a:pPr marL="376238" indent="-342900" defTabSz="685800">
              <a:spcBef>
                <a:spcPts val="6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de-DE" b="1" dirty="0">
                <a:solidFill>
                  <a:srgbClr val="624D38"/>
                </a:solidFill>
                <a:latin typeface="Century Gothic" pitchFamily="34" charset="0"/>
              </a:rPr>
              <a:t>Berufsberaterin</a:t>
            </a:r>
            <a:r>
              <a:rPr lang="de-DE" dirty="0">
                <a:solidFill>
                  <a:srgbClr val="624D38"/>
                </a:solidFill>
                <a:latin typeface="Century Gothic" pitchFamily="34" charset="0"/>
              </a:rPr>
              <a:t> der Bundesagentur (Frau Klingen) &gt;Sprechstunde am letzten Dienstag im Monat (R. 308), Anmeldung bei Frau Lentzen-Burmester über Teams</a:t>
            </a:r>
          </a:p>
        </p:txBody>
      </p:sp>
    </p:spTree>
    <p:extLst>
      <p:ext uri="{BB962C8B-B14F-4D97-AF65-F5344CB8AC3E}">
        <p14:creationId xmlns:p14="http://schemas.microsoft.com/office/powerpoint/2010/main" val="120041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Bild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6819"/>
            <a:ext cx="1689497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hteck 1"/>
          <p:cNvSpPr/>
          <p:nvPr/>
        </p:nvSpPr>
        <p:spPr>
          <a:xfrm>
            <a:off x="1613803" y="287525"/>
            <a:ext cx="5576888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624D38">
                    <a:lumMod val="75000"/>
                  </a:srgbClr>
                </a:solidFill>
                <a:latin typeface="+mj-lt"/>
                <a:ea typeface="+mj-ea"/>
                <a:cs typeface="+mj-cs"/>
              </a:rPr>
              <a:t>Studien- und Berufsorientierung am Gymnasium Kerpen</a:t>
            </a:r>
            <a:endParaRPr lang="de-DE" sz="28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507" name="Rechteck 2"/>
          <p:cNvSpPr>
            <a:spLocks noChangeArrowheads="1"/>
          </p:cNvSpPr>
          <p:nvPr/>
        </p:nvSpPr>
        <p:spPr bwMode="auto">
          <a:xfrm>
            <a:off x="468518" y="1923683"/>
            <a:ext cx="815393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6238" indent="-342900" defTabSz="685800">
              <a:spcBef>
                <a:spcPts val="6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Umfassende Informationsmöglichkeiten über den </a:t>
            </a: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Teams Kanal Europagymnasium – Studien- und Berufsorientierung </a:t>
            </a:r>
          </a:p>
          <a:p>
            <a:pPr marL="376238" indent="-342900" defTabSz="685800">
              <a:spcBef>
                <a:spcPts val="6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dort auch unter Dateien umfangreiches Infomaterial und </a:t>
            </a: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alle Teilnahmebescheinigungen</a:t>
            </a:r>
          </a:p>
          <a:p>
            <a:pPr marL="376238" indent="-342900" defTabSz="685800">
              <a:spcBef>
                <a:spcPts val="6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Empfehlung: </a:t>
            </a: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Kanal unbedingt anzeigen lassen!</a:t>
            </a:r>
            <a:endParaRPr lang="de-DE" sz="2800" b="1" dirty="0">
              <a:solidFill>
                <a:srgbClr val="624D38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1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Bild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7718"/>
            <a:ext cx="1689497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hteck 1"/>
          <p:cNvSpPr/>
          <p:nvPr/>
        </p:nvSpPr>
        <p:spPr>
          <a:xfrm>
            <a:off x="1751845" y="287200"/>
            <a:ext cx="57454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624D38">
                    <a:lumMod val="75000"/>
                  </a:srgbClr>
                </a:solidFill>
                <a:latin typeface="+mj-lt"/>
                <a:ea typeface="+mj-ea"/>
                <a:cs typeface="+mj-cs"/>
              </a:rPr>
              <a:t>Konkrete Elemente der SBO 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624D38">
                    <a:lumMod val="75000"/>
                  </a:srgbClr>
                </a:solidFill>
                <a:latin typeface="+mj-lt"/>
                <a:ea typeface="+mj-ea"/>
                <a:cs typeface="+mj-cs"/>
              </a:rPr>
              <a:t>in der Q1 </a:t>
            </a:r>
            <a:endParaRPr lang="de-DE" sz="28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507" name="Rechteck 2"/>
          <p:cNvSpPr>
            <a:spLocks noChangeArrowheads="1"/>
          </p:cNvSpPr>
          <p:nvPr/>
        </p:nvSpPr>
        <p:spPr bwMode="auto">
          <a:xfrm>
            <a:off x="566555" y="1628800"/>
            <a:ext cx="812677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6238" indent="-342900" defTabSz="685800">
              <a:spcBef>
                <a:spcPts val="6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Karnevalsdonnerstag frei</a:t>
            </a: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 &gt;eigenständiger Nachweis von SBO im Umfang von 4 Schulstunden (</a:t>
            </a: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3 Zeitstunden</a:t>
            </a: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) </a:t>
            </a: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außerhalb</a:t>
            </a: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 der Unterrichtszeit (Nachweis beim Tutor/der Tutorin)</a:t>
            </a:r>
          </a:p>
          <a:p>
            <a:pPr marL="833438" lvl="1" indent="-342900" defTabSz="685800">
              <a:spcBef>
                <a:spcPts val="6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Anrechenbar: digitale Veranstaltungen, Online-Tests (z. B. Check-U) Vorstellungsgespräche etc., </a:t>
            </a:r>
          </a:p>
          <a:p>
            <a:pPr marL="376238" indent="-342900" defTabSz="685800"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5 „Praxistage“</a:t>
            </a:r>
          </a:p>
          <a:p>
            <a:pPr marL="833438" lvl="1" indent="-342900" defTabSz="685800"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digitale Veranstaltungen anrechenbar (z. </a:t>
            </a:r>
            <a:r>
              <a:rPr lang="de-DE" sz="2400" dirty="0" err="1">
                <a:solidFill>
                  <a:srgbClr val="624D38"/>
                </a:solidFill>
                <a:latin typeface="Century Gothic" pitchFamily="34" charset="0"/>
              </a:rPr>
              <a:t>B.digitale</a:t>
            </a: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 Hochschulveranstaltungen</a:t>
            </a:r>
            <a:r>
              <a:rPr lang="de-DE" sz="2400" dirty="0" smtClean="0">
                <a:solidFill>
                  <a:srgbClr val="624D38"/>
                </a:solidFill>
                <a:latin typeface="Century Gothic" pitchFamily="34" charset="0"/>
              </a:rPr>
              <a:t>)</a:t>
            </a:r>
            <a:endParaRPr lang="de-DE" sz="2400" dirty="0">
              <a:solidFill>
                <a:srgbClr val="624D38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Bild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7718"/>
            <a:ext cx="1689497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hteck 1"/>
          <p:cNvSpPr/>
          <p:nvPr/>
        </p:nvSpPr>
        <p:spPr>
          <a:xfrm>
            <a:off x="1751846" y="287200"/>
            <a:ext cx="508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624D38">
                    <a:lumMod val="75000"/>
                  </a:srgbClr>
                </a:solidFill>
                <a:latin typeface="+mj-lt"/>
                <a:ea typeface="+mj-ea"/>
                <a:cs typeface="+mj-cs"/>
              </a:rPr>
              <a:t>Praxistage</a:t>
            </a:r>
            <a:endParaRPr lang="de-DE" sz="28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507" name="Rechteck 2"/>
          <p:cNvSpPr>
            <a:spLocks noChangeArrowheads="1"/>
          </p:cNvSpPr>
          <p:nvPr/>
        </p:nvSpPr>
        <p:spPr bwMode="auto">
          <a:xfrm>
            <a:off x="926595" y="1178750"/>
            <a:ext cx="7830870" cy="529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6238" indent="-342900" defTabSz="685800"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2 Tage innerhalb der Schulzeit möglich (Freistellung durch Tutor*in und Freistellungsformular)</a:t>
            </a:r>
          </a:p>
          <a:p>
            <a:pPr marL="376238" indent="-342900" defTabSz="685800"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3 Tage außerhalb der Schulzeit (z. B. Studientage, Ferien)</a:t>
            </a:r>
          </a:p>
          <a:p>
            <a:pPr marL="376238" indent="-342900" defTabSz="685800"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auf Antrag bei Frau Zuber und Schulleitung als zusammenhängendes Praktikum</a:t>
            </a:r>
          </a:p>
          <a:p>
            <a:pPr marL="376238" indent="-342900" defTabSz="685800"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Nachweise über Tutor*in</a:t>
            </a:r>
          </a:p>
          <a:p>
            <a:pPr marL="376238" indent="-342900" defTabSz="685800"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Anmeldung unter </a:t>
            </a: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Link t1p.de/praxistage; Anmeldung wichtig wegen Versicherung!</a:t>
            </a: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)</a:t>
            </a:r>
          </a:p>
          <a:p>
            <a:pPr marL="376238" indent="-342900" defTabSz="685800"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Informationen/Nachfragen bei Herrn Klee, Fr. Lentzen-</a:t>
            </a:r>
            <a:r>
              <a:rPr lang="de-DE" sz="2400" dirty="0" smtClean="0">
                <a:solidFill>
                  <a:srgbClr val="624D38"/>
                </a:solidFill>
                <a:latin typeface="Century Gothic" pitchFamily="34" charset="0"/>
              </a:rPr>
              <a:t>Burmester</a:t>
            </a:r>
            <a:endParaRPr lang="de-DE" sz="2400" dirty="0">
              <a:solidFill>
                <a:srgbClr val="624D38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9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Bild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7718"/>
            <a:ext cx="1689497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hteck 1"/>
          <p:cNvSpPr/>
          <p:nvPr/>
        </p:nvSpPr>
        <p:spPr>
          <a:xfrm>
            <a:off x="1751846" y="287200"/>
            <a:ext cx="5970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624D38">
                    <a:lumMod val="75000"/>
                  </a:srgbClr>
                </a:solidFill>
                <a:latin typeface="+mj-lt"/>
                <a:ea typeface="+mj-ea"/>
                <a:cs typeface="+mj-cs"/>
              </a:rPr>
              <a:t>Weitere Elemente der SBO 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kern="0" dirty="0">
                <a:solidFill>
                  <a:srgbClr val="624D38">
                    <a:lumMod val="75000"/>
                  </a:srgbClr>
                </a:solidFill>
                <a:latin typeface="+mj-lt"/>
                <a:ea typeface="+mj-ea"/>
                <a:cs typeface="+mj-cs"/>
              </a:rPr>
              <a:t>in der Q1 </a:t>
            </a:r>
            <a:endParaRPr lang="de-DE" sz="28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507" name="Rechteck 2"/>
          <p:cNvSpPr>
            <a:spLocks noChangeArrowheads="1"/>
          </p:cNvSpPr>
          <p:nvPr/>
        </p:nvSpPr>
        <p:spPr bwMode="auto">
          <a:xfrm>
            <a:off x="971600" y="1853825"/>
            <a:ext cx="7034543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6238" indent="-342900" defTabSz="685800">
              <a:spcBef>
                <a:spcPts val="6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Informationsveranstaltung</a:t>
            </a: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 durch die Bundesagentur für Arbeit (Wege nach dem Abitur)</a:t>
            </a:r>
          </a:p>
          <a:p>
            <a:pPr marL="376238" indent="-342900" defTabSz="685800">
              <a:spcBef>
                <a:spcPts val="6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Anschlussvereinbarung und Beratung</a:t>
            </a: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 (Anfang 2. </a:t>
            </a:r>
            <a:r>
              <a:rPr lang="de-DE" sz="2400" dirty="0" err="1">
                <a:solidFill>
                  <a:srgbClr val="624D38"/>
                </a:solidFill>
                <a:latin typeface="Century Gothic" pitchFamily="34" charset="0"/>
              </a:rPr>
              <a:t>Hj</a:t>
            </a: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.)</a:t>
            </a:r>
          </a:p>
          <a:p>
            <a:pPr marL="376238" indent="-342900" defTabSz="685800">
              <a:spcBef>
                <a:spcPts val="600"/>
              </a:spcBef>
              <a:spcAft>
                <a:spcPts val="2400"/>
              </a:spcAft>
              <a:buSzPct val="80000"/>
              <a:buFont typeface="Arial" charset="0"/>
              <a:buChar char="•"/>
            </a:pPr>
            <a:r>
              <a:rPr lang="de-DE" sz="2400" b="1" dirty="0">
                <a:solidFill>
                  <a:srgbClr val="624D38"/>
                </a:solidFill>
                <a:latin typeface="Century Gothic" pitchFamily="34" charset="0"/>
              </a:rPr>
              <a:t>Entscheidungsworkshops 1+2 </a:t>
            </a:r>
            <a:r>
              <a:rPr lang="de-DE" sz="2400" dirty="0">
                <a:solidFill>
                  <a:srgbClr val="624D38"/>
                </a:solidFill>
                <a:latin typeface="Century Gothic" pitchFamily="34" charset="0"/>
              </a:rPr>
              <a:t>(Ende des </a:t>
            </a:r>
            <a:r>
              <a:rPr lang="de-DE" sz="2400" dirty="0" smtClean="0">
                <a:solidFill>
                  <a:srgbClr val="624D38"/>
                </a:solidFill>
                <a:latin typeface="Century Gothic" pitchFamily="34" charset="0"/>
              </a:rPr>
              <a:t>Schuljahres</a:t>
            </a:r>
            <a:endParaRPr lang="de-DE" sz="2400" dirty="0">
              <a:solidFill>
                <a:srgbClr val="624D38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80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Bild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1690" y="1583795"/>
            <a:ext cx="4675174" cy="374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591741" y="71438"/>
            <a:ext cx="6481763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b="1" dirty="0">
                <a:latin typeface="+mj-lt"/>
                <a:cs typeface="+mn-cs"/>
              </a:rPr>
              <a:t>Für Rückfragen stehen wir gerne zur Verfügung!</a:t>
            </a:r>
          </a:p>
        </p:txBody>
      </p:sp>
    </p:spTree>
    <p:extLst>
      <p:ext uri="{BB962C8B-B14F-4D97-AF65-F5344CB8AC3E}">
        <p14:creationId xmlns:p14="http://schemas.microsoft.com/office/powerpoint/2010/main" val="179300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ern">
  <a:themeElements>
    <a:clrScheme name="Modern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Moder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Moder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r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r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Office\Vorlagen\Präsentationsdesigns\MODERN.POT</Template>
  <TotalTime>0</TotalTime>
  <Words>1345</Words>
  <Application>Microsoft Macintosh PowerPoint</Application>
  <PresentationFormat>Bildschirmpräsentation (4:3)</PresentationFormat>
  <Paragraphs>305</Paragraphs>
  <Slides>29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  <vt:variant>
        <vt:lpstr>Zielgruppenorientierte Präsentationen</vt:lpstr>
      </vt:variant>
      <vt:variant>
        <vt:i4>13</vt:i4>
      </vt:variant>
    </vt:vector>
  </HeadingPairs>
  <TitlesOfParts>
    <vt:vector size="43" baseType="lpstr">
      <vt:lpstr>Modern</vt:lpstr>
      <vt:lpstr>PowerPoint-Präsentation</vt:lpstr>
      <vt:lpstr>Tagungsordnung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 Informationen der Schulpflegschaft</vt:lpstr>
      <vt:lpstr>Methodenwoche - Facharbeit </vt:lpstr>
      <vt:lpstr>Entschuldigungsverfahren</vt:lpstr>
      <vt:lpstr>Zertifikate zu außerunterrichtlichem Engagement</vt:lpstr>
      <vt:lpstr>Mint-EC-Zertifikat</vt:lpstr>
      <vt:lpstr>Aufbau der gymnasialen Oberstufe</vt:lpstr>
      <vt:lpstr>Berechnung der Abiturergebnisse</vt:lpstr>
      <vt:lpstr>Pflichtfächer und Mindestbelegungsdauer</vt:lpstr>
      <vt:lpstr>Pflichtbelegungen Q1/Q2/in die Abiturwertung einzubringende Kurse</vt:lpstr>
      <vt:lpstr>Zulassung zum Abitur</vt:lpstr>
      <vt:lpstr>Abiturfächer</vt:lpstr>
      <vt:lpstr>Konsequenzen der Bedingungen für die Wahl der Abiturfächer</vt:lpstr>
      <vt:lpstr>Klausurverpflichtung - Qualifikationsphase</vt:lpstr>
      <vt:lpstr>Notenstufen ab Jahrgangsstufe Q1</vt:lpstr>
      <vt:lpstr>Wiederholung der Q1</vt:lpstr>
      <vt:lpstr>Konsequenzen einer Wiederholung</vt:lpstr>
      <vt:lpstr>Abschlüsse</vt:lpstr>
      <vt:lpstr>Fachhochschulreife nach Jahrgangsstufe Q1 (schulischer Teil)</vt:lpstr>
      <vt:lpstr>Weitere Termine (Kalender Homepage)</vt:lpstr>
      <vt:lpstr>PowerPoint-Präsentation</vt:lpstr>
      <vt:lpstr>Jahrgangsstufenberatung 11</vt:lpstr>
      <vt:lpstr>Abend10</vt:lpstr>
      <vt:lpstr>Elterninformationen</vt:lpstr>
      <vt:lpstr>Zielgruppenpräsentation 4</vt:lpstr>
      <vt:lpstr>Zielgruppenpräsentation 5</vt:lpstr>
      <vt:lpstr>Zielgruppenpräsentation 6</vt:lpstr>
      <vt:lpstr>Zielgruppenpräsentation 7</vt:lpstr>
      <vt:lpstr>Zielgruppenpräsentation 8</vt:lpstr>
      <vt:lpstr>Zielgruppenpräsentation 9</vt:lpstr>
      <vt:lpstr>Beratung Einführung 10</vt:lpstr>
      <vt:lpstr>Kopieren von Beratung Einführung 10</vt:lpstr>
      <vt:lpstr>Beratung der 10-5  08</vt:lpstr>
      <vt:lpstr>Jahrgangsstufenberatung 10</vt:lpstr>
    </vt:vector>
  </TitlesOfParts>
  <Company>Zülpich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APO-GOSt</dc:title>
  <dc:creator>Cornelia Ulbrich</dc:creator>
  <cp:lastModifiedBy>Werner Freund</cp:lastModifiedBy>
  <cp:revision>355</cp:revision>
  <cp:lastPrinted>2021-08-29T10:48:39Z</cp:lastPrinted>
  <dcterms:created xsi:type="dcterms:W3CDTF">2001-06-30T06:38:08Z</dcterms:created>
  <dcterms:modified xsi:type="dcterms:W3CDTF">2022-08-25T13:55:12Z</dcterms:modified>
</cp:coreProperties>
</file>